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6" r:id="rId2"/>
    <p:sldId id="322" r:id="rId3"/>
    <p:sldId id="323" r:id="rId4"/>
    <p:sldId id="329" r:id="rId5"/>
    <p:sldId id="330" r:id="rId6"/>
    <p:sldId id="331" r:id="rId7"/>
    <p:sldId id="332" r:id="rId8"/>
    <p:sldId id="333" r:id="rId9"/>
    <p:sldId id="336" r:id="rId10"/>
    <p:sldId id="338" r:id="rId1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6" autoAdjust="0"/>
    <p:restoredTop sz="76207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3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92472-CB8E-4DA2-81EC-012AD1694BA2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7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7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0984F-C925-4EE4-88BE-64B994E7CF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32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0984F-C925-4EE4-88BE-64B994E7CF8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3AF-E611-4FD2-9F9D-2835B1D58CB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851863-FF46-4162-90DE-062370C8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3AF-E611-4FD2-9F9D-2835B1D58CB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863-FF46-4162-90DE-062370C8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3AF-E611-4FD2-9F9D-2835B1D58CB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863-FF46-4162-90DE-062370C8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3AF-E611-4FD2-9F9D-2835B1D58CB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4851863-FF46-4162-90DE-062370C8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3AF-E611-4FD2-9F9D-2835B1D58CB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863-FF46-4162-90DE-062370C8DC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3AF-E611-4FD2-9F9D-2835B1D58CB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863-FF46-4162-90DE-062370C8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3AF-E611-4FD2-9F9D-2835B1D58CB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4851863-FF46-4162-90DE-062370C8DC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3AF-E611-4FD2-9F9D-2835B1D58CB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863-FF46-4162-90DE-062370C8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3AF-E611-4FD2-9F9D-2835B1D58CB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863-FF46-4162-90DE-062370C8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3AF-E611-4FD2-9F9D-2835B1D58CB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863-FF46-4162-90DE-062370C8DC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2B3AF-E611-4FD2-9F9D-2835B1D58CB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51863-FF46-4162-90DE-062370C8DC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D2B3AF-E611-4FD2-9F9D-2835B1D58CB0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851863-FF46-4162-90DE-062370C8DC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723c779f85bd.gif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42844" y="6215063"/>
            <a:ext cx="642938" cy="642937"/>
          </a:xfrm>
        </p:spPr>
      </p:pic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ffectLst/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/>
              </a:rPr>
            </a:br>
            <a:r>
              <a:rPr lang="ru-RU" b="1" dirty="0" smtClean="0">
                <a:solidFill>
                  <a:srgbClr val="000000"/>
                </a:solidFill>
                <a:effectLst/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/>
              </a:rPr>
            </a:br>
            <a:r>
              <a:rPr lang="ru-RU" b="1" dirty="0" smtClean="0">
                <a:solidFill>
                  <a:srgbClr val="000000"/>
                </a:solidFill>
                <a:effectLst/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/>
              </a:rPr>
            </a:br>
            <a:r>
              <a:rPr lang="ru-RU" b="1" dirty="0" smtClean="0">
                <a:solidFill>
                  <a:srgbClr val="000000"/>
                </a:solidFill>
                <a:effectLst/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/>
              </a:rPr>
            </a:br>
            <a:r>
              <a:rPr lang="ru-RU" b="1" dirty="0" smtClean="0">
                <a:solidFill>
                  <a:srgbClr val="000000"/>
                </a:solidFill>
                <a:effectLst/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/>
              </a:rPr>
            </a:br>
            <a:r>
              <a:rPr lang="ru-RU" b="1" dirty="0" smtClean="0">
                <a:solidFill>
                  <a:srgbClr val="000000"/>
                </a:solidFill>
                <a:effectLst/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/>
              </a:rPr>
            </a:br>
            <a:r>
              <a:rPr lang="ru-RU" b="1" dirty="0" smtClean="0">
                <a:solidFill>
                  <a:srgbClr val="000000"/>
                </a:solidFill>
                <a:effectLst/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/>
              </a:rPr>
            </a:br>
            <a:r>
              <a:rPr lang="ru-RU" b="1" dirty="0" smtClean="0">
                <a:solidFill>
                  <a:srgbClr val="000000"/>
                </a:solidFill>
                <a:effectLst/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/>
              </a:rPr>
            </a:br>
            <a:r>
              <a:rPr lang="ru-RU" b="1" dirty="0" smtClean="0">
                <a:solidFill>
                  <a:srgbClr val="000000"/>
                </a:solidFill>
                <a:effectLst/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/>
              </a:rPr>
            </a:br>
            <a:r>
              <a:rPr lang="ru-RU" b="1" dirty="0" smtClean="0">
                <a:solidFill>
                  <a:srgbClr val="000000"/>
                </a:solidFill>
                <a:effectLst/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/>
              </a:rPr>
            </a:br>
            <a:r>
              <a:rPr lang="ru-RU" b="1" dirty="0" smtClean="0">
                <a:solidFill>
                  <a:srgbClr val="000000"/>
                </a:solidFill>
                <a:effectLst/>
              </a:rPr>
              <a:t/>
            </a:r>
            <a:br>
              <a:rPr lang="ru-RU" b="1" dirty="0" smtClean="0">
                <a:solidFill>
                  <a:srgbClr val="000000"/>
                </a:solidFill>
                <a:effectLst/>
              </a:rPr>
            </a:br>
            <a:r>
              <a:rPr lang="ru-RU" dirty="0" smtClean="0"/>
              <a:t>заседание </a:t>
            </a:r>
            <a:br>
              <a:rPr lang="ru-RU" dirty="0" smtClean="0"/>
            </a:br>
            <a:r>
              <a:rPr lang="ru-RU" dirty="0" smtClean="0"/>
              <a:t>межведомственной комиссии </a:t>
            </a:r>
            <a:br>
              <a:rPr lang="ru-RU" dirty="0" smtClean="0"/>
            </a:br>
            <a:r>
              <a:rPr lang="ru-RU" dirty="0" smtClean="0"/>
              <a:t>по функционированию </a:t>
            </a:r>
            <a:br>
              <a:rPr lang="ru-RU" dirty="0" smtClean="0"/>
            </a:br>
            <a:r>
              <a:rPr lang="ru-RU" dirty="0" err="1" smtClean="0"/>
              <a:t>гис</a:t>
            </a:r>
            <a:r>
              <a:rPr lang="ru-RU" dirty="0" smtClean="0"/>
              <a:t> </a:t>
            </a:r>
            <a:r>
              <a:rPr lang="ru-RU" dirty="0" err="1" smtClean="0"/>
              <a:t>рт</a:t>
            </a:r>
            <a:r>
              <a:rPr lang="ru-RU" dirty="0" smtClean="0"/>
              <a:t> «народный контроль»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900" b="1" dirty="0" smtClean="0">
                <a:solidFill>
                  <a:srgbClr val="000000"/>
                </a:solidFill>
                <a:effectLst/>
              </a:rPr>
              <a:t/>
            </a:r>
            <a:br>
              <a:rPr lang="ru-RU" sz="4900" b="1" dirty="0" smtClean="0">
                <a:solidFill>
                  <a:srgbClr val="000000"/>
                </a:solidFill>
                <a:effectLst/>
              </a:rPr>
            </a:br>
            <a:endParaRPr lang="ru-RU" sz="4900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6286520"/>
            <a:ext cx="82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Уполномоченный по правам человека в Республике Татарстан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857892"/>
            <a:ext cx="939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________________________________________________________________________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5572140"/>
            <a:ext cx="4597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pc="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г.Казань</a:t>
            </a:r>
            <a:r>
              <a:rPr lang="en-US" sz="2000" b="1" spc="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spc="3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02 октября 2013 г.</a:t>
            </a:r>
            <a:endParaRPr lang="ru-RU" sz="2000" b="1" spc="3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5"/>
          <p:cNvSpPr txBox="1">
            <a:spLocks noGrp="1"/>
          </p:cNvSpPr>
          <p:nvPr>
            <p:ph type="title"/>
          </p:nvPr>
        </p:nvSpPr>
        <p:spPr>
          <a:xfrm>
            <a:off x="0" y="620688"/>
            <a:ext cx="9144000" cy="539221"/>
          </a:xfr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sz="2800" b="1" dirty="0" err="1" smtClean="0">
                <a:solidFill>
                  <a:schemeClr val="tx2"/>
                </a:solidFill>
              </a:rPr>
              <a:t>Наши</a:t>
            </a:r>
            <a:r>
              <a:rPr sz="2800" b="1" dirty="0" smtClean="0">
                <a:solidFill>
                  <a:schemeClr val="tx2"/>
                </a:solidFill>
              </a:rPr>
              <a:t> </a:t>
            </a:r>
            <a:r>
              <a:rPr sz="2800" b="1" dirty="0" err="1" smtClean="0">
                <a:solidFill>
                  <a:schemeClr val="tx2"/>
                </a:solidFill>
              </a:rPr>
              <a:t>предложения</a:t>
            </a:r>
            <a:r>
              <a:rPr lang="ru-RU" sz="2800" b="1" dirty="0" smtClean="0">
                <a:solidFill>
                  <a:schemeClr val="tx2"/>
                </a:solidFill>
              </a:rPr>
              <a:t>:</a:t>
            </a:r>
            <a:r>
              <a:rPr sz="2800" b="1" dirty="0" smtClean="0">
                <a:solidFill>
                  <a:schemeClr val="tx2"/>
                </a:solidFill>
              </a:rPr>
              <a:t> </a:t>
            </a:r>
            <a:endParaRPr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9777" y="1214423"/>
            <a:ext cx="870444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разработать регламент по работе в ГИС РТ «Народный контроль» каждого министерства, ведомства;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 осуществлять контроль за рассмотрением уведомлений до конечного результата;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 проводить рабочие совещания, встречи на уровне модераторов с приглашением исполнителей(муниципальных служащих, организаций);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заслушивать на коллегиях отраслевых министерств и ведомств результаты работы в ГИС РТ «Народный контроль»;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/>
                </a:solidFill>
              </a:rPr>
              <a:t>  при формировании бюджета, целевых программ учитывать уведомления, поступающие в ГИС РТ «Народный контроль».</a:t>
            </a:r>
          </a:p>
          <a:p>
            <a:pPr algn="just">
              <a:lnSpc>
                <a:spcPct val="150000"/>
              </a:lnSpc>
            </a:pPr>
            <a:endParaRPr lang="ru-RU" sz="2000" dirty="0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0958" y="142852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/>
              <a:t>Слайд № 9</a:t>
            </a:r>
            <a:endParaRPr lang="ru-RU" i="1" u="sng" dirty="0"/>
          </a:p>
        </p:txBody>
      </p:sp>
      <p:pic>
        <p:nvPicPr>
          <p:cNvPr id="5" name="Содержимое 9" descr="723c779f85b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6215063"/>
            <a:ext cx="642938" cy="6429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5857892"/>
            <a:ext cx="9358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_______________________________________________________________________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084" y="6357958"/>
            <a:ext cx="8143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Уполномоченный по правам человека в Республике Татарстан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9936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084" y="6357958"/>
            <a:ext cx="8143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Уполномоченный по правам человека в Республике Татарстан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5857892"/>
            <a:ext cx="9358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_______________________________________________________________________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9" descr="723c779f85b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6215063"/>
            <a:ext cx="642938" cy="6429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00958" y="142852"/>
            <a:ext cx="1380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/>
              <a:t>Слайд № 1</a:t>
            </a:r>
            <a:endParaRPr lang="ru-RU" i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220273" y="1913424"/>
            <a:ext cx="44909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Главный модератор – Уполномоченный по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               правам человека в РТ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220273" y="3573016"/>
            <a:ext cx="4355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Срок рассмотрения уведомления – 10 дней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250122" y="2777092"/>
            <a:ext cx="4398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Новые категории – «ЖКХ» и «Нарушения в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           наружной рекламе»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220273" y="4259119"/>
            <a:ext cx="4377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Статус «Запланировано» можно присвоить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                       только один раз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2555776" y="858084"/>
            <a:ext cx="4714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Изменения ГИС РТ «Народный контроль»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63791"/>
            <a:ext cx="2703615" cy="380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11960" y="5031259"/>
            <a:ext cx="5026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Создана Межведомственная комиссия по </a:t>
            </a:r>
          </a:p>
          <a:p>
            <a:r>
              <a:rPr lang="ru-RU" sz="1600" dirty="0" smtClean="0"/>
              <a:t>функционированию ГИС РТ «Народный контроль»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620688"/>
            <a:ext cx="7324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Замечания к работе модераторов в ГИС РТ «Народный контроль»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00958" y="142852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/>
              <a:t>Слайд № 2</a:t>
            </a:r>
            <a:endParaRPr lang="ru-RU" i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857892"/>
            <a:ext cx="9358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_______________________________________________________________________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Содержимое 9" descr="723c779f85b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6215063"/>
            <a:ext cx="642938" cy="64293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084" y="6357958"/>
            <a:ext cx="81439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Уполномоченный по правам человека в Республике Татарстан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1556792"/>
            <a:ext cx="50997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1. Затягивание сроков рассмотрения уведомлений </a:t>
            </a:r>
          </a:p>
          <a:p>
            <a:r>
              <a:rPr lang="ru-RU" sz="1600" dirty="0" smtClean="0"/>
              <a:t>                          при направлении и подтверждении </a:t>
            </a:r>
          </a:p>
          <a:p>
            <a:r>
              <a:rPr lang="ru-RU" sz="1600" dirty="0" smtClean="0"/>
              <a:t>                          статусов модераторами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192340" y="2625619"/>
            <a:ext cx="5040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2. Отсутствие должного контроля за сроками и </a:t>
            </a:r>
          </a:p>
          <a:p>
            <a:r>
              <a:rPr lang="ru-RU" sz="1600" dirty="0" smtClean="0"/>
              <a:t>                       качеством обработки уведомлений </a:t>
            </a:r>
          </a:p>
          <a:p>
            <a:r>
              <a:rPr lang="ru-RU" sz="1600" dirty="0" smtClean="0"/>
              <a:t>                       непосредственными исполнителями</a:t>
            </a:r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5" y="1477861"/>
            <a:ext cx="3962649" cy="457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3460" y="1209531"/>
            <a:ext cx="2079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Заявка № 348440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475656" y="4293096"/>
            <a:ext cx="100811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75656" y="5013176"/>
            <a:ext cx="100811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283968" y="4367767"/>
            <a:ext cx="454906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Заявка находилась на подтверждении у 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Модератора (Минтранс) 7 дней, хотя 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поступила к модератору в 9 часов утра</a:t>
            </a:r>
          </a:p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29.08.2013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71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 noGrp="1"/>
          </p:cNvSpPr>
          <p:nvPr>
            <p:ph type="title"/>
          </p:nvPr>
        </p:nvSpPr>
        <p:spPr>
          <a:xfrm>
            <a:off x="5513683" y="404664"/>
            <a:ext cx="3260170" cy="523220"/>
          </a:xfrm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800" b="1" dirty="0" smtClean="0">
                <a:solidFill>
                  <a:srgbClr val="005082"/>
                </a:solidFill>
                <a:ea typeface="+mn-ea"/>
                <a:cs typeface="Arial" panose="020B0604020202020204" pitchFamily="34" charset="0"/>
              </a:rPr>
              <a:t>ЗАЯВКА № 328945</a:t>
            </a:r>
            <a:endParaRPr sz="20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1559" y="1701800"/>
            <a:ext cx="26230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213657"/>
            <a:ext cx="5292778" cy="3429024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28" name="Picture 4" descr="https://uslugi.tatar.ru/uploads/open-gov/images/original-328945-3-php1IZ8o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777" y="3643290"/>
            <a:ext cx="1978283" cy="321471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2286" y="2214555"/>
            <a:ext cx="4637957" cy="373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ая выноска 18"/>
          <p:cNvSpPr/>
          <p:nvPr/>
        </p:nvSpPr>
        <p:spPr>
          <a:xfrm>
            <a:off x="219777" y="3643314"/>
            <a:ext cx="1978283" cy="3214686"/>
          </a:xfrm>
          <a:prstGeom prst="wedgeRectCallout">
            <a:avLst>
              <a:gd name="adj1" fmla="val -45145"/>
              <a:gd name="adj2" fmla="val -73004"/>
            </a:avLst>
          </a:prstGeom>
          <a:noFill/>
          <a:ln>
            <a:solidFill>
              <a:srgbClr val="2A547E"/>
            </a:solidFill>
            <a:prstDash val="dash"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4568" tIns="66788" rIns="84568" bIns="66788" spcCol="1270" anchor="ctr"/>
          <a:lstStyle/>
          <a:p>
            <a:pPr algn="ctr" defTabSz="12446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824913" y="1142985"/>
            <a:ext cx="26377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Мотивированный отказ   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27.08.2013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Кольцо 16"/>
          <p:cNvSpPr/>
          <p:nvPr/>
        </p:nvSpPr>
        <p:spPr>
          <a:xfrm>
            <a:off x="5627085" y="1053920"/>
            <a:ext cx="3033367" cy="1000132"/>
          </a:xfrm>
          <a:prstGeom prst="donut">
            <a:avLst>
              <a:gd name="adj" fmla="val 1448"/>
            </a:avLst>
          </a:prstGeom>
          <a:ln>
            <a:solidFill>
              <a:srgbClr val="FF000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568" tIns="66788" rIns="84568" bIns="66788" numCol="1" spcCol="1270" rtlCol="0" anchor="ctr" anchorCtr="0">
            <a:noAutofit/>
          </a:bodyPr>
          <a:lstStyle/>
          <a:p>
            <a:pPr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4242286" y="2143116"/>
            <a:ext cx="4747879" cy="3857652"/>
          </a:xfrm>
          <a:prstGeom prst="wedgeRectCallout">
            <a:avLst>
              <a:gd name="adj1" fmla="val -11840"/>
              <a:gd name="adj2" fmla="val 49922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4568" tIns="66788" rIns="84568" bIns="66788" spcCol="1270" anchor="ctr"/>
          <a:lstStyle/>
          <a:p>
            <a:pPr algn="ctr" defTabSz="12446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pic>
        <p:nvPicPr>
          <p:cNvPr id="1031" name="Picture 7" descr="https://uslugi.tatar.ru/uploads/open-gov/images/original-328945-1-phpXsarZ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1831" y="3643314"/>
            <a:ext cx="1516684" cy="3214686"/>
          </a:xfrm>
          <a:prstGeom prst="rect">
            <a:avLst/>
          </a:prstGeom>
          <a:noFill/>
        </p:spPr>
      </p:pic>
      <p:sp>
        <p:nvSpPr>
          <p:cNvPr id="18" name="Прямоугольная выноска 17"/>
          <p:cNvSpPr/>
          <p:nvPr/>
        </p:nvSpPr>
        <p:spPr>
          <a:xfrm>
            <a:off x="2461831" y="3643314"/>
            <a:ext cx="1516684" cy="3214686"/>
          </a:xfrm>
          <a:prstGeom prst="wedgeRectCallout">
            <a:avLst>
              <a:gd name="adj1" fmla="val -45145"/>
              <a:gd name="adj2" fmla="val -73004"/>
            </a:avLst>
          </a:prstGeom>
          <a:noFill/>
          <a:ln>
            <a:solidFill>
              <a:srgbClr val="2A547E"/>
            </a:solidFill>
            <a:prstDash val="dash"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4568" tIns="66788" rIns="84568" bIns="66788" spcCol="1270" anchor="ctr"/>
          <a:lstStyle/>
          <a:p>
            <a:pPr algn="ctr" defTabSz="12446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504" y="6130754"/>
            <a:ext cx="5117123" cy="666750"/>
          </a:xfrm>
          <a:prstGeom prst="rect">
            <a:avLst/>
          </a:prstGeom>
          <a:noFill/>
          <a:ln w="57150">
            <a:solidFill>
              <a:schemeClr val="tx2">
                <a:lumMod val="50000"/>
              </a:schemeClr>
            </a:solidFill>
            <a:prstDash val="sysDash"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500958" y="142852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/>
              <a:t>Слайд № 3</a:t>
            </a: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val="30758706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 noGrp="1"/>
          </p:cNvSpPr>
          <p:nvPr>
            <p:ph type="title"/>
          </p:nvPr>
        </p:nvSpPr>
        <p:spPr>
          <a:xfrm>
            <a:off x="5712093" y="980728"/>
            <a:ext cx="3343470" cy="523220"/>
          </a:xfrm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800" b="1" dirty="0" smtClean="0">
                <a:solidFill>
                  <a:srgbClr val="005082"/>
                </a:solidFill>
                <a:ea typeface="+mn-ea"/>
                <a:cs typeface="Arial" panose="020B0604020202020204" pitchFamily="34" charset="0"/>
              </a:rPr>
              <a:t>ЗАЯВКА № 307023</a:t>
            </a:r>
            <a:endParaRPr sz="20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1559" y="1701800"/>
            <a:ext cx="26230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22741" y="3786191"/>
            <a:ext cx="26377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Контрольный срок: 19.05.2014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Кольцо 16"/>
          <p:cNvSpPr/>
          <p:nvPr/>
        </p:nvSpPr>
        <p:spPr>
          <a:xfrm>
            <a:off x="5840083" y="3429000"/>
            <a:ext cx="3033367" cy="1928826"/>
          </a:xfrm>
          <a:prstGeom prst="donut">
            <a:avLst>
              <a:gd name="adj" fmla="val 1448"/>
            </a:avLst>
          </a:prstGeom>
          <a:ln>
            <a:solidFill>
              <a:srgbClr val="FF0000"/>
            </a:solidFill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568" tIns="66788" rIns="84568" bIns="66788" numCol="1" spcCol="1270" rtlCol="0" anchor="ctr" anchorCtr="0">
            <a:noAutofit/>
          </a:bodyPr>
          <a:lstStyle/>
          <a:p>
            <a:pPr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 smtClean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25" y="136502"/>
            <a:ext cx="5627083" cy="3571876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2228" name="Picture 4" descr="https://uslugi.tatar.ru/uploads/open-gov/images/original-307023-1-phpwiri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547" y="3172896"/>
            <a:ext cx="5209479" cy="3500438"/>
          </a:xfrm>
          <a:prstGeom prst="rect">
            <a:avLst/>
          </a:prstGeom>
          <a:noFill/>
        </p:spPr>
      </p:pic>
      <p:sp>
        <p:nvSpPr>
          <p:cNvPr id="19" name="Прямоугольная выноска 18"/>
          <p:cNvSpPr/>
          <p:nvPr/>
        </p:nvSpPr>
        <p:spPr>
          <a:xfrm>
            <a:off x="351663" y="3101446"/>
            <a:ext cx="5407307" cy="3643338"/>
          </a:xfrm>
          <a:prstGeom prst="wedgeRectCallout">
            <a:avLst>
              <a:gd name="adj1" fmla="val -45145"/>
              <a:gd name="adj2" fmla="val -73004"/>
            </a:avLst>
          </a:prstGeom>
          <a:noFill/>
          <a:ln>
            <a:solidFill>
              <a:srgbClr val="2A547E"/>
            </a:solidFill>
            <a:prstDash val="dash"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4568" tIns="66788" rIns="84568" bIns="66788" spcCol="1270" anchor="ctr"/>
          <a:lstStyle/>
          <a:p>
            <a:pPr algn="ctr" defTabSz="12446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08229" y="2285992"/>
            <a:ext cx="461599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ая выноска 1"/>
          <p:cNvSpPr/>
          <p:nvPr/>
        </p:nvSpPr>
        <p:spPr>
          <a:xfrm>
            <a:off x="4242286" y="2143116"/>
            <a:ext cx="4747879" cy="1000132"/>
          </a:xfrm>
          <a:prstGeom prst="wedgeRectCallout">
            <a:avLst>
              <a:gd name="adj1" fmla="val -11840"/>
              <a:gd name="adj2" fmla="val 49922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4568" tIns="66788" rIns="84568" bIns="66788" spcCol="1270" anchor="ctr"/>
          <a:lstStyle/>
          <a:p>
            <a:pPr algn="ctr" defTabSz="12446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7105301" y="3025884"/>
            <a:ext cx="395657" cy="500066"/>
          </a:xfrm>
          <a:prstGeom prst="downArrow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4568" tIns="66788" rIns="84568" bIns="66788" numCol="1" spcCol="1270" rtlCol="0" anchor="ctr" anchorCtr="0">
            <a:noAutofit/>
          </a:bodyPr>
          <a:lstStyle/>
          <a:p>
            <a:pPr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800" kern="1200" dirty="0" smtClean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00958" y="142852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/>
              <a:t>Слайд № 4</a:t>
            </a: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val="1053608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 noGrp="1"/>
          </p:cNvSpPr>
          <p:nvPr>
            <p:ph type="title"/>
          </p:nvPr>
        </p:nvSpPr>
        <p:spPr>
          <a:xfrm>
            <a:off x="5508104" y="1052736"/>
            <a:ext cx="3491880" cy="523220"/>
          </a:xfrm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2800" b="1" dirty="0" smtClean="0">
                <a:solidFill>
                  <a:srgbClr val="005082"/>
                </a:solidFill>
                <a:ea typeface="+mn-ea"/>
                <a:cs typeface="Arial" panose="020B0604020202020204" pitchFamily="34" charset="0"/>
              </a:rPr>
              <a:t>ЗАЯВКА № 287797</a:t>
            </a:r>
            <a:endParaRPr sz="20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1559" y="1701800"/>
            <a:ext cx="26230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ru-RU" sz="1600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3670751" y="4301986"/>
            <a:ext cx="3099310" cy="2428868"/>
          </a:xfrm>
          <a:prstGeom prst="wedgeRectCallout">
            <a:avLst>
              <a:gd name="adj1" fmla="val -52521"/>
              <a:gd name="adj2" fmla="val -82416"/>
            </a:avLst>
          </a:prstGeom>
          <a:noFill/>
          <a:ln>
            <a:solidFill>
              <a:srgbClr val="FF0000"/>
            </a:solidFill>
            <a:prstDash val="solid"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4568" tIns="66788" rIns="84568" bIns="66788" spcCol="1270" anchor="ctr"/>
          <a:lstStyle/>
          <a:p>
            <a:pPr algn="ctr" defTabSz="12446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47" y="142852"/>
            <a:ext cx="5231427" cy="3270801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5" descr="C:\Users\user.userpc6\Desktop\Новая папка (3)\DSC_0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777" y="3643315"/>
            <a:ext cx="3165253" cy="2110169"/>
          </a:xfrm>
          <a:prstGeom prst="rect">
            <a:avLst/>
          </a:prstGeom>
          <a:noFill/>
        </p:spPr>
      </p:pic>
      <p:sp>
        <p:nvSpPr>
          <p:cNvPr id="19" name="Прямоугольная выноска 18"/>
          <p:cNvSpPr/>
          <p:nvPr/>
        </p:nvSpPr>
        <p:spPr>
          <a:xfrm>
            <a:off x="219777" y="3571876"/>
            <a:ext cx="3231196" cy="2214578"/>
          </a:xfrm>
          <a:prstGeom prst="wedgeRectCallout">
            <a:avLst>
              <a:gd name="adj1" fmla="val -45145"/>
              <a:gd name="adj2" fmla="val -73004"/>
            </a:avLst>
          </a:prstGeom>
          <a:noFill/>
          <a:ln>
            <a:solidFill>
              <a:srgbClr val="FF0000"/>
            </a:solidFill>
            <a:prstDash val="solid"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4568" tIns="66788" rIns="84568" bIns="66788" spcCol="1270" anchor="ctr"/>
          <a:lstStyle/>
          <a:p>
            <a:pPr algn="ctr" defTabSz="12446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pic>
        <p:nvPicPr>
          <p:cNvPr id="20" name="Picture 4" descr="C:\Users\user.userpc6\Desktop\Новая папка (3)\DSC_05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0687" y="4385317"/>
            <a:ext cx="2989374" cy="2262206"/>
          </a:xfrm>
          <a:prstGeom prst="rect">
            <a:avLst/>
          </a:prstGeom>
          <a:noFill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17" y="2214554"/>
            <a:ext cx="485778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ая выноска 1"/>
          <p:cNvSpPr/>
          <p:nvPr/>
        </p:nvSpPr>
        <p:spPr>
          <a:xfrm>
            <a:off x="4242286" y="2143116"/>
            <a:ext cx="4901714" cy="1785950"/>
          </a:xfrm>
          <a:prstGeom prst="wedgeRectCallout">
            <a:avLst>
              <a:gd name="adj1" fmla="val -11840"/>
              <a:gd name="adj2" fmla="val 49922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4568" tIns="66788" rIns="84568" bIns="66788" spcCol="1270" anchor="ctr"/>
          <a:lstStyle/>
          <a:p>
            <a:pPr algn="ctr" defTabSz="12446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500958" y="142852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/>
              <a:t>Слайд № 5</a:t>
            </a: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val="30682313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084" y="6488668"/>
            <a:ext cx="8143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Уполномоченный по правам человека в Республике Татарстан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000768"/>
            <a:ext cx="9358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_______________________________________________________________________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9" descr="723c779f85b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357937"/>
            <a:ext cx="500066" cy="500065"/>
          </a:xfrm>
          <a:prstGeom prst="rect">
            <a:avLst/>
          </a:prstGeom>
        </p:spPr>
      </p:pic>
      <p:pic>
        <p:nvPicPr>
          <p:cNvPr id="3075" name="Picture 3" descr="C:\Users\user.userpc6\Desktop\Новая папка (3)\DSC_0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357818" cy="3697672"/>
          </a:xfrm>
          <a:prstGeom prst="rect">
            <a:avLst/>
          </a:prstGeom>
          <a:noFill/>
        </p:spPr>
      </p:pic>
      <p:pic>
        <p:nvPicPr>
          <p:cNvPr id="3077" name="Picture 5" descr="C:\Users\user.userpc6\Desktop\Новая папка (3)\DSC_0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643182"/>
            <a:ext cx="5429256" cy="3619504"/>
          </a:xfrm>
          <a:prstGeom prst="rect">
            <a:avLst/>
          </a:prstGeom>
          <a:noFill/>
        </p:spPr>
      </p:pic>
      <p:pic>
        <p:nvPicPr>
          <p:cNvPr id="3079" name="Picture 7" descr="C:\Users\user.userpc6\Desktop\Новая папка (3)\DSC_05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3643314"/>
            <a:ext cx="4036215" cy="269081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012160" y="993614"/>
            <a:ext cx="24881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Детский сад № 100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ул. Кирпичная, д.2а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0958" y="142852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/>
              <a:t>Слайд № 6</a:t>
            </a:r>
            <a:endParaRPr lang="ru-RU" i="1" u="sng" dirty="0"/>
          </a:p>
        </p:txBody>
      </p:sp>
    </p:spTree>
    <p:extLst>
      <p:ext uri="{BB962C8B-B14F-4D97-AF65-F5344CB8AC3E}">
        <p14:creationId xmlns:p14="http://schemas.microsoft.com/office/powerpoint/2010/main" val="271392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Users\user.userpc6\Desktop\Новая папка (3)\DSC_0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"/>
            <a:ext cx="4071934" cy="3571875"/>
          </a:xfrm>
          <a:prstGeom prst="rect">
            <a:avLst/>
          </a:prstGeom>
          <a:noFill/>
        </p:spPr>
      </p:pic>
      <p:pic>
        <p:nvPicPr>
          <p:cNvPr id="12" name="Picture 4" descr="C:\Users\user.userpc6\Desktop\Новая папка (3)\DSC_0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81372"/>
            <a:ext cx="6786578" cy="3476628"/>
          </a:xfrm>
          <a:prstGeom prst="rect">
            <a:avLst/>
          </a:prstGeom>
          <a:noFill/>
        </p:spPr>
      </p:pic>
      <p:pic>
        <p:nvPicPr>
          <p:cNvPr id="25602" name="Picture 2" descr="C:\Users\user.userpc6\Desktop\Новая папка (3)\DSC_05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5357818" cy="357187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858000" y="457201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Детский сад № 100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ул. Кирпичная, д.2а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00958" y="142852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>
                <a:solidFill>
                  <a:schemeClr val="bg1"/>
                </a:solidFill>
              </a:rPr>
              <a:t>Слайд № 7</a:t>
            </a:r>
            <a:endParaRPr lang="ru-RU" i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4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989"/>
            <a:ext cx="7911802" cy="382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060" y="1821676"/>
            <a:ext cx="6512818" cy="85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12491"/>
            <a:ext cx="5472608" cy="330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00958" y="142852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u="sng" dirty="0" smtClean="0"/>
              <a:t>Слайд № 8</a:t>
            </a:r>
            <a:endParaRPr lang="ru-RU" i="1" u="sng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95537" y="3412491"/>
            <a:ext cx="5472608" cy="3302289"/>
          </a:xfrm>
          <a:prstGeom prst="wedgeRectCallout">
            <a:avLst>
              <a:gd name="adj1" fmla="val 72207"/>
              <a:gd name="adj2" fmla="val -40640"/>
            </a:avLst>
          </a:prstGeom>
          <a:noFill/>
          <a:ln>
            <a:solidFill>
              <a:srgbClr val="FF0000"/>
            </a:solidFill>
            <a:prstDash val="solid"/>
          </a:ln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84568" tIns="66788" rIns="84568" bIns="66788" spcCol="1270" anchor="ctr"/>
          <a:lstStyle/>
          <a:p>
            <a:pPr algn="ctr" defTabSz="1244600" eaLnBrk="1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060" y="2780928"/>
            <a:ext cx="6512818" cy="89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463109" y="2780928"/>
            <a:ext cx="6480720" cy="890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5"/>
          <p:cNvSpPr txBox="1">
            <a:spLocks/>
          </p:cNvSpPr>
          <p:nvPr/>
        </p:nvSpPr>
        <p:spPr>
          <a:xfrm>
            <a:off x="6012160" y="4801868"/>
            <a:ext cx="3491880" cy="954107"/>
          </a:xfrm>
          <a:prstGeom prst="rect">
            <a:avLst/>
          </a:prstGeom>
        </p:spPr>
        <p:txBody>
          <a:bodyPr wrap="square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b="1" dirty="0" smtClean="0">
                <a:solidFill>
                  <a:srgbClr val="005082"/>
                </a:solidFill>
                <a:ea typeface="+mn-ea"/>
                <a:cs typeface="Arial" panose="020B0604020202020204" pitchFamily="34" charset="0"/>
              </a:rPr>
              <a:t>ЗАЯВКА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5082"/>
                </a:solidFill>
                <a:ea typeface="+mn-ea"/>
                <a:cs typeface="Arial" panose="020B0604020202020204" pitchFamily="34" charset="0"/>
              </a:rPr>
              <a:t>№ 212053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44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</TotalTime>
  <Words>315</Words>
  <Application>Microsoft Office PowerPoint</Application>
  <PresentationFormat>Экран (4:3)</PresentationFormat>
  <Paragraphs>61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           заседание  межведомственной комиссии  по функционированию  гис рт «народный контроль»  </vt:lpstr>
      <vt:lpstr>Презентация PowerPoint</vt:lpstr>
      <vt:lpstr>Презентация PowerPoint</vt:lpstr>
      <vt:lpstr>ЗАЯВКА № 328945</vt:lpstr>
      <vt:lpstr>ЗАЯВКА № 307023</vt:lpstr>
      <vt:lpstr>ЗАЯВКА № 287797</vt:lpstr>
      <vt:lpstr>Презентация PowerPoint</vt:lpstr>
      <vt:lpstr>Презентация PowerPoint</vt:lpstr>
      <vt:lpstr>Презентация PowerPoint</vt:lpstr>
      <vt:lpstr>Наши предложения: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Администратор</cp:lastModifiedBy>
  <cp:revision>166</cp:revision>
  <cp:lastPrinted>2013-10-02T04:29:09Z</cp:lastPrinted>
  <dcterms:created xsi:type="dcterms:W3CDTF">2013-01-24T05:55:29Z</dcterms:created>
  <dcterms:modified xsi:type="dcterms:W3CDTF">2013-10-02T04:55:23Z</dcterms:modified>
</cp:coreProperties>
</file>