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70" r:id="rId3"/>
    <p:sldId id="272" r:id="rId4"/>
    <p:sldId id="285" r:id="rId5"/>
    <p:sldId id="287" r:id="rId6"/>
    <p:sldId id="276" r:id="rId7"/>
    <p:sldId id="268" r:id="rId8"/>
    <p:sldId id="279" r:id="rId9"/>
    <p:sldId id="278" r:id="rId10"/>
    <p:sldId id="286" r:id="rId11"/>
    <p:sldId id="280" r:id="rId12"/>
    <p:sldId id="288" r:id="rId13"/>
    <p:sldId id="284" r:id="rId14"/>
  </p:sldIdLst>
  <p:sldSz cx="9144000" cy="6858000" type="screen4x3"/>
  <p:notesSz cx="7102475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1266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D210151-D8EE-49FB-82DA-08E510961D44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2725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0349B7-B7C3-4F39-A59C-04770FD6CA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0E786-5AA0-4B67-B07D-91DCBAC463DF}" type="datetime1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E5B14-97B5-44D8-B1AB-70F159EDFD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21298-D90E-4E72-BB49-256F2FE21C01}" type="datetime1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51DB4-9854-4160-9711-BF1965D4CC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EF1FC-1FEE-40A9-B6C4-756EC7763EC3}" type="datetime1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8FAA2-3D2C-4F49-91DA-AF70B6ADA2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F240D-7548-4258-8066-C11EC9AF9934}" type="datetime1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0AEB0-2910-411D-87A1-B3D5C0FA7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41A41-B3AE-4A49-A1B4-5C51FCC1ABEC}" type="datetime1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25B4A-9416-4A47-B94D-A7C271A3BC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EBDD5-3466-4F1E-ADB7-4EF2344CCDC1}" type="datetime1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FC9C7-B134-4C33-990E-E57774F1BD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74AD2-4DF6-472B-80AC-29EE32BD2E0A}" type="datetime1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A0719-9664-49F2-9B04-E88BCA80EB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CA1CE-DB6D-415E-867E-65EBC898C834}" type="datetime1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5AB3F-6C8C-4393-87D9-A924BCED18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878D1-0E13-40CD-AA63-CD7FBA27C0DB}" type="datetime1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80D64-3CB0-46B7-BD14-2713FFBAFB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2F951-3604-483D-BE44-94EA698E5518}" type="datetime1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0C5C3-7C6B-4C52-9E43-CB17CED49F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1A6C0-84B5-4822-AE95-34C50812D88F}" type="datetime1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0D9AB-2581-4BBF-8D19-DF8F2A54DB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38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0DF75F-ABDE-4461-8F13-422E7CF59A7D}" type="datetime1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8445D8-754E-496F-8B08-E38DD1E5A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2786063" y="2286000"/>
            <a:ext cx="3643312" cy="957263"/>
          </a:xfrm>
        </p:spPr>
        <p:txBody>
          <a:bodyPr/>
          <a:lstStyle/>
          <a:p>
            <a:pPr eaLnBrk="1" hangingPunct="1"/>
            <a:r>
              <a:rPr lang="ru-RU" smtClean="0"/>
              <a:t>Министр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313" y="3143250"/>
            <a:ext cx="6400800" cy="1185863"/>
          </a:xfrm>
        </p:spPr>
        <p:txBody>
          <a:bodyPr/>
          <a:lstStyle/>
          <a:p>
            <a:pPr eaLnBrk="1" hangingPunct="1"/>
            <a:r>
              <a:rPr lang="ru-RU" sz="5400" b="1" smtClean="0">
                <a:solidFill>
                  <a:schemeClr val="tx1"/>
                </a:solidFill>
              </a:rPr>
              <a:t>А.Р. Шафигуллин</a:t>
            </a: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311150" y="177800"/>
            <a:ext cx="86439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МИНИСТЕРСТВО ТРУДА, ЗАНЯТОСТИ И СОЦИАЛЬНОЙ ЗАЩИТЫ РЕСПУБЛИКИ ТАТАРСТАН</a:t>
            </a: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3687763" y="6357938"/>
            <a:ext cx="2000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Г. КАЗАНЬ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500063" y="-17463"/>
            <a:ext cx="8229600" cy="928688"/>
          </a:xfrm>
        </p:spPr>
        <p:txBody>
          <a:bodyPr/>
          <a:lstStyle/>
          <a:p>
            <a:pPr eaLnBrk="1" hangingPunct="1"/>
            <a:r>
              <a:rPr lang="ru-RU" sz="2400" b="1" smtClean="0"/>
              <a:t>ПОВТОРНЫЕ СМЕРТЕЛЬНЫЕ СЛУЧАИ НА ПРОИЗВОДСТВЕ</a:t>
            </a:r>
          </a:p>
        </p:txBody>
      </p:sp>
      <p:sp>
        <p:nvSpPr>
          <p:cNvPr id="27650" name="TextBox 7"/>
          <p:cNvSpPr txBox="1">
            <a:spLocks noChangeArrowheads="1"/>
          </p:cNvSpPr>
          <p:nvPr/>
        </p:nvSpPr>
        <p:spPr bwMode="auto">
          <a:xfrm>
            <a:off x="0" y="1285875"/>
            <a:ext cx="40719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 u="sng">
                <a:latin typeface="Calibri" pitchFamily="34" charset="0"/>
              </a:rPr>
              <a:t>Повторные смертельные случаи:</a:t>
            </a:r>
          </a:p>
        </p:txBody>
      </p:sp>
      <p:sp>
        <p:nvSpPr>
          <p:cNvPr id="27651" name="Прямоугольник 12"/>
          <p:cNvSpPr>
            <a:spLocks noChangeArrowheads="1"/>
          </p:cNvSpPr>
          <p:nvPr/>
        </p:nvSpPr>
        <p:spPr bwMode="auto">
          <a:xfrm>
            <a:off x="2714625" y="3071813"/>
            <a:ext cx="37861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ООО «Агро-ТНГС-И»</a:t>
            </a:r>
          </a:p>
        </p:txBody>
      </p:sp>
      <p:sp>
        <p:nvSpPr>
          <p:cNvPr id="27652" name="Прямоугольник 13"/>
          <p:cNvSpPr>
            <a:spLocks noChangeArrowheads="1"/>
          </p:cNvSpPr>
          <p:nvPr/>
        </p:nvSpPr>
        <p:spPr bwMode="auto">
          <a:xfrm>
            <a:off x="2428875" y="3876675"/>
            <a:ext cx="4357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ООО «МехСервис-НПО»</a:t>
            </a:r>
          </a:p>
        </p:txBody>
      </p:sp>
      <p:sp>
        <p:nvSpPr>
          <p:cNvPr id="27653" name="Прямоугольник 14"/>
          <p:cNvSpPr>
            <a:spLocks noChangeArrowheads="1"/>
          </p:cNvSpPr>
          <p:nvPr/>
        </p:nvSpPr>
        <p:spPr bwMode="auto">
          <a:xfrm>
            <a:off x="1928813" y="4768850"/>
            <a:ext cx="53578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ОАО «Нижнекамскнефтехим»</a:t>
            </a:r>
          </a:p>
        </p:txBody>
      </p:sp>
      <p:sp>
        <p:nvSpPr>
          <p:cNvPr id="27654" name="Прямоугольник 15"/>
          <p:cNvSpPr>
            <a:spLocks noChangeArrowheads="1"/>
          </p:cNvSpPr>
          <p:nvPr/>
        </p:nvSpPr>
        <p:spPr bwMode="auto">
          <a:xfrm>
            <a:off x="2286000" y="5621338"/>
            <a:ext cx="4643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ООО «Джалильское УТТ»</a:t>
            </a:r>
          </a:p>
        </p:txBody>
      </p:sp>
      <p:sp>
        <p:nvSpPr>
          <p:cNvPr id="27655" name="Прямоугольник 16"/>
          <p:cNvSpPr>
            <a:spLocks noChangeArrowheads="1"/>
          </p:cNvSpPr>
          <p:nvPr/>
        </p:nvSpPr>
        <p:spPr bwMode="auto">
          <a:xfrm>
            <a:off x="0" y="1928813"/>
            <a:ext cx="39100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 u="sng">
                <a:latin typeface="Calibri" pitchFamily="34" charset="0"/>
              </a:rPr>
              <a:t>2012г. - </a:t>
            </a:r>
            <a:r>
              <a:rPr lang="ru-RU" sz="4000" b="1" i="1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ru-RU" b="1" i="1" u="sng">
                <a:latin typeface="Calibri" pitchFamily="34" charset="0"/>
              </a:rPr>
              <a:t> чел.;   2013 год – </a:t>
            </a:r>
            <a:r>
              <a:rPr lang="ru-RU" sz="4000" b="1" i="1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ru-RU" b="1" i="1" u="sng">
                <a:latin typeface="Calibri" pitchFamily="34" charset="0"/>
              </a:rPr>
              <a:t> чел.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0" y="642938"/>
            <a:ext cx="9144000" cy="7143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523E18-4136-45CF-B20A-315069A77958}" type="slidenum">
              <a:rPr lang="ru-RU" sz="1000" smtClean="0">
                <a:solidFill>
                  <a:srgbClr val="898989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z="1000" smtClean="0">
              <a:solidFill>
                <a:srgbClr val="898989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0" y="-17463"/>
            <a:ext cx="8858250" cy="857251"/>
          </a:xfrm>
        </p:spPr>
        <p:txBody>
          <a:bodyPr/>
          <a:lstStyle/>
          <a:p>
            <a:pPr eaLnBrk="1" hangingPunct="1"/>
            <a:r>
              <a:rPr lang="ru-RU" sz="2800" b="1" smtClean="0"/>
              <a:t>РОСТ НЕСЧАСТНЫХ СЛУЧАЕВ С ТЯЖЕЛЫМИ ТРАВМАМИ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0" y="642938"/>
            <a:ext cx="9144000" cy="7143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Номер слайда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E84F5D-3541-41D6-9510-0FA52EA2F131}" type="slidenum">
              <a:rPr lang="ru-RU"/>
              <a:pPr>
                <a:defRPr/>
              </a:pPr>
              <a:t>11</a:t>
            </a:fld>
            <a:endParaRPr lang="ru-RU"/>
          </a:p>
        </p:txBody>
      </p:sp>
      <p:sp>
        <p:nvSpPr>
          <p:cNvPr id="28676" name="Прямоугольник 38"/>
          <p:cNvSpPr>
            <a:spLocks noChangeArrowheads="1"/>
          </p:cNvSpPr>
          <p:nvPr/>
        </p:nvSpPr>
        <p:spPr bwMode="auto">
          <a:xfrm>
            <a:off x="0" y="596900"/>
            <a:ext cx="7286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000000"/>
                </a:solidFill>
                <a:latin typeface="Calibri" pitchFamily="34" charset="0"/>
              </a:rPr>
              <a:t>Всего:</a:t>
            </a:r>
            <a:r>
              <a:rPr lang="ru-RU" sz="3600" b="1" i="1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3600" b="1" i="1">
                <a:solidFill>
                  <a:srgbClr val="C00000"/>
                </a:solidFill>
                <a:latin typeface="Calibri" pitchFamily="34" charset="0"/>
              </a:rPr>
              <a:t>15</a:t>
            </a:r>
            <a:r>
              <a:rPr lang="ru-RU" b="1" i="1">
                <a:solidFill>
                  <a:srgbClr val="000000"/>
                </a:solidFill>
                <a:latin typeface="Calibri" pitchFamily="34" charset="0"/>
              </a:rPr>
              <a:t> муниципальных образований, в том числе:</a:t>
            </a:r>
            <a:endParaRPr lang="ru-RU" b="1" i="1">
              <a:latin typeface="Calibri" pitchFamily="34" charset="0"/>
            </a:endParaRPr>
          </a:p>
        </p:txBody>
      </p:sp>
      <p:grpSp>
        <p:nvGrpSpPr>
          <p:cNvPr id="28677" name="Группа 46"/>
          <p:cNvGrpSpPr>
            <a:grpSpLocks/>
          </p:cNvGrpSpPr>
          <p:nvPr/>
        </p:nvGrpSpPr>
        <p:grpSpPr bwMode="auto">
          <a:xfrm>
            <a:off x="323850" y="1412875"/>
            <a:ext cx="7204075" cy="1098550"/>
            <a:chOff x="1142130" y="1776679"/>
            <a:chExt cx="6425475" cy="1098472"/>
          </a:xfrm>
        </p:grpSpPr>
        <p:sp>
          <p:nvSpPr>
            <p:cNvPr id="28697" name="Прямоугольник 39"/>
            <p:cNvSpPr>
              <a:spLocks noChangeArrowheads="1"/>
            </p:cNvSpPr>
            <p:nvPr/>
          </p:nvSpPr>
          <p:spPr bwMode="auto">
            <a:xfrm>
              <a:off x="1142130" y="1857636"/>
              <a:ext cx="2786066" cy="9460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ru-RU" sz="2800" b="1">
                  <a:solidFill>
                    <a:srgbClr val="000000"/>
                  </a:solidFill>
                  <a:latin typeface="Calibri" pitchFamily="34" charset="0"/>
                </a:rPr>
                <a:t>Альметьевский район</a:t>
              </a:r>
              <a:endParaRPr lang="ru-RU" sz="2800" b="1">
                <a:latin typeface="Calibri" pitchFamily="34" charset="0"/>
              </a:endParaRPr>
            </a:p>
          </p:txBody>
        </p:sp>
        <p:sp>
          <p:nvSpPr>
            <p:cNvPr id="28698" name="Прямоугольник 43"/>
            <p:cNvSpPr>
              <a:spLocks noChangeArrowheads="1"/>
            </p:cNvSpPr>
            <p:nvPr/>
          </p:nvSpPr>
          <p:spPr bwMode="auto">
            <a:xfrm>
              <a:off x="4366195" y="1892558"/>
              <a:ext cx="474335" cy="914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5400" b="1" i="1">
                  <a:solidFill>
                    <a:srgbClr val="0070C0"/>
                  </a:solidFill>
                  <a:latin typeface="Calibri" pitchFamily="34" charset="0"/>
                </a:rPr>
                <a:t>8</a:t>
              </a:r>
            </a:p>
          </p:txBody>
        </p:sp>
        <p:sp>
          <p:nvSpPr>
            <p:cNvPr id="28699" name="Прямоугольник 44"/>
            <p:cNvSpPr>
              <a:spLocks noChangeArrowheads="1"/>
            </p:cNvSpPr>
            <p:nvPr/>
          </p:nvSpPr>
          <p:spPr bwMode="auto">
            <a:xfrm>
              <a:off x="6644421" y="1776679"/>
              <a:ext cx="923184" cy="1098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6600" b="1">
                  <a:solidFill>
                    <a:srgbClr val="C00000"/>
                  </a:solidFill>
                  <a:latin typeface="Calibri" pitchFamily="34" charset="0"/>
                </a:rPr>
                <a:t>21</a:t>
              </a:r>
            </a:p>
          </p:txBody>
        </p:sp>
        <p:sp>
          <p:nvSpPr>
            <p:cNvPr id="46" name="Стрелка вправо с вырезом 45"/>
            <p:cNvSpPr/>
            <p:nvPr/>
          </p:nvSpPr>
          <p:spPr>
            <a:xfrm>
              <a:off x="5286548" y="2214798"/>
              <a:ext cx="1001060" cy="285730"/>
            </a:xfrm>
            <a:prstGeom prst="notchedRightArrow">
              <a:avLst/>
            </a:prstGeom>
            <a:gradFill flip="none" rotWithShape="1">
              <a:gsLst>
                <a:gs pos="29000">
                  <a:schemeClr val="tx2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8678" name="Группа 47"/>
          <p:cNvGrpSpPr>
            <a:grpSpLocks/>
          </p:cNvGrpSpPr>
          <p:nvPr/>
        </p:nvGrpSpPr>
        <p:grpSpPr bwMode="auto">
          <a:xfrm>
            <a:off x="1133475" y="2801938"/>
            <a:ext cx="6296025" cy="954087"/>
            <a:chOff x="1142130" y="1857364"/>
            <a:chExt cx="6038707" cy="954107"/>
          </a:xfrm>
        </p:grpSpPr>
        <p:sp>
          <p:nvSpPr>
            <p:cNvPr id="28693" name="Прямоугольник 48"/>
            <p:cNvSpPr>
              <a:spLocks noChangeArrowheads="1"/>
            </p:cNvSpPr>
            <p:nvPr/>
          </p:nvSpPr>
          <p:spPr bwMode="auto">
            <a:xfrm>
              <a:off x="1142130" y="1857364"/>
              <a:ext cx="2786082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ru-RU" sz="2800" b="1">
                  <a:solidFill>
                    <a:srgbClr val="000000"/>
                  </a:solidFill>
                  <a:latin typeface="Calibri" pitchFamily="34" charset="0"/>
                </a:rPr>
                <a:t>Елабужский</a:t>
              </a:r>
            </a:p>
            <a:p>
              <a:pPr algn="r"/>
              <a:r>
                <a:rPr lang="ru-RU" sz="2800" b="1">
                  <a:solidFill>
                    <a:srgbClr val="000000"/>
                  </a:solidFill>
                  <a:latin typeface="Calibri" pitchFamily="34" charset="0"/>
                </a:rPr>
                <a:t>район</a:t>
              </a:r>
              <a:endParaRPr lang="ru-RU" sz="2800" b="1">
                <a:latin typeface="Calibri" pitchFamily="34" charset="0"/>
              </a:endParaRPr>
            </a:p>
          </p:txBody>
        </p:sp>
        <p:sp>
          <p:nvSpPr>
            <p:cNvPr id="28694" name="Прямоугольник 49"/>
            <p:cNvSpPr>
              <a:spLocks noChangeArrowheads="1"/>
            </p:cNvSpPr>
            <p:nvPr/>
          </p:nvSpPr>
          <p:spPr bwMode="auto">
            <a:xfrm>
              <a:off x="4265583" y="1936921"/>
              <a:ext cx="470000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400" b="1" i="1">
                  <a:solidFill>
                    <a:srgbClr val="0070C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8695" name="Прямоугольник 50"/>
            <p:cNvSpPr>
              <a:spLocks noChangeArrowheads="1"/>
            </p:cNvSpPr>
            <p:nvPr/>
          </p:nvSpPr>
          <p:spPr bwMode="auto">
            <a:xfrm>
              <a:off x="6645112" y="1884259"/>
              <a:ext cx="535724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5400" b="1">
                  <a:solidFill>
                    <a:srgbClr val="C00000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52" name="Стрелка вправо с вырезом 51"/>
            <p:cNvSpPr/>
            <p:nvPr/>
          </p:nvSpPr>
          <p:spPr>
            <a:xfrm>
              <a:off x="5154232" y="2214558"/>
              <a:ext cx="1000360" cy="285756"/>
            </a:xfrm>
            <a:prstGeom prst="notchedRightArrow">
              <a:avLst/>
            </a:prstGeom>
            <a:gradFill flip="none" rotWithShape="1">
              <a:gsLst>
                <a:gs pos="29000">
                  <a:schemeClr val="tx2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8679" name="Группа 52"/>
          <p:cNvGrpSpPr>
            <a:grpSpLocks/>
          </p:cNvGrpSpPr>
          <p:nvPr/>
        </p:nvGrpSpPr>
        <p:grpSpPr bwMode="auto">
          <a:xfrm>
            <a:off x="0" y="4292600"/>
            <a:ext cx="7399338" cy="1373188"/>
            <a:chOff x="500215" y="1857364"/>
            <a:chExt cx="6620372" cy="1373216"/>
          </a:xfrm>
        </p:grpSpPr>
        <p:sp>
          <p:nvSpPr>
            <p:cNvPr id="28689" name="Прямоугольник 53"/>
            <p:cNvSpPr>
              <a:spLocks noChangeArrowheads="1"/>
            </p:cNvSpPr>
            <p:nvPr/>
          </p:nvSpPr>
          <p:spPr bwMode="auto">
            <a:xfrm>
              <a:off x="500215" y="1857364"/>
              <a:ext cx="3427367" cy="1373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ru-RU" sz="2800" b="1">
                  <a:solidFill>
                    <a:srgbClr val="000000"/>
                  </a:solidFill>
                  <a:latin typeface="Calibri" pitchFamily="34" charset="0"/>
                </a:rPr>
                <a:t>Сабинский, Буинский</a:t>
              </a:r>
            </a:p>
            <a:p>
              <a:pPr algn="r"/>
              <a:r>
                <a:rPr lang="ru-RU" sz="2800" b="1">
                  <a:solidFill>
                    <a:srgbClr val="000000"/>
                  </a:solidFill>
                  <a:latin typeface="Calibri" pitchFamily="34" charset="0"/>
                </a:rPr>
                <a:t>районы</a:t>
              </a:r>
              <a:endParaRPr lang="ru-RU" sz="2800" b="1">
                <a:latin typeface="Calibri" pitchFamily="34" charset="0"/>
              </a:endParaRPr>
            </a:p>
          </p:txBody>
        </p:sp>
        <p:sp>
          <p:nvSpPr>
            <p:cNvPr id="28690" name="Прямоугольник 54"/>
            <p:cNvSpPr>
              <a:spLocks noChangeArrowheads="1"/>
            </p:cNvSpPr>
            <p:nvPr/>
          </p:nvSpPr>
          <p:spPr bwMode="auto">
            <a:xfrm>
              <a:off x="4265631" y="1936741"/>
              <a:ext cx="417591" cy="7620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400" b="1" i="1">
                  <a:solidFill>
                    <a:srgbClr val="0070C0"/>
                  </a:solidFill>
                  <a:latin typeface="Calibri" pitchFamily="34" charset="0"/>
                </a:rPr>
                <a:t>2</a:t>
              </a:r>
            </a:p>
          </p:txBody>
        </p:sp>
        <p:sp>
          <p:nvSpPr>
            <p:cNvPr id="28691" name="Прямоугольник 55"/>
            <p:cNvSpPr>
              <a:spLocks noChangeArrowheads="1"/>
            </p:cNvSpPr>
            <p:nvPr/>
          </p:nvSpPr>
          <p:spPr bwMode="auto">
            <a:xfrm>
              <a:off x="6644761" y="1884352"/>
              <a:ext cx="475826" cy="914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5400" b="1">
                  <a:solidFill>
                    <a:srgbClr val="C00000"/>
                  </a:solidFill>
                  <a:latin typeface="Calibri" pitchFamily="34" charset="0"/>
                </a:rPr>
                <a:t>6</a:t>
              </a:r>
            </a:p>
          </p:txBody>
        </p:sp>
        <p:sp>
          <p:nvSpPr>
            <p:cNvPr id="57" name="Стрелка вправо с вырезом 56"/>
            <p:cNvSpPr/>
            <p:nvPr/>
          </p:nvSpPr>
          <p:spPr>
            <a:xfrm>
              <a:off x="5154787" y="2214559"/>
              <a:ext cx="1001364" cy="285756"/>
            </a:xfrm>
            <a:prstGeom prst="notchedRightArrow">
              <a:avLst/>
            </a:prstGeom>
            <a:gradFill flip="none" rotWithShape="1">
              <a:gsLst>
                <a:gs pos="29000">
                  <a:schemeClr val="tx2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8680" name="Группа 57"/>
          <p:cNvGrpSpPr>
            <a:grpSpLocks/>
          </p:cNvGrpSpPr>
          <p:nvPr/>
        </p:nvGrpSpPr>
        <p:grpSpPr bwMode="auto">
          <a:xfrm>
            <a:off x="971550" y="5902325"/>
            <a:ext cx="6270625" cy="946150"/>
            <a:chOff x="1142130" y="1857364"/>
            <a:chExt cx="6013762" cy="944598"/>
          </a:xfrm>
        </p:grpSpPr>
        <p:sp>
          <p:nvSpPr>
            <p:cNvPr id="28685" name="Прямоугольник 58"/>
            <p:cNvSpPr>
              <a:spLocks noChangeArrowheads="1"/>
            </p:cNvSpPr>
            <p:nvPr/>
          </p:nvSpPr>
          <p:spPr bwMode="auto">
            <a:xfrm>
              <a:off x="1142130" y="1857364"/>
              <a:ext cx="2786123" cy="9445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ru-RU" sz="2800" b="1">
                  <a:solidFill>
                    <a:srgbClr val="000000"/>
                  </a:solidFill>
                  <a:latin typeface="Calibri" pitchFamily="34" charset="0"/>
                </a:rPr>
                <a:t>Кукморский</a:t>
              </a:r>
            </a:p>
            <a:p>
              <a:pPr algn="r"/>
              <a:r>
                <a:rPr lang="ru-RU" sz="2800" b="1">
                  <a:solidFill>
                    <a:srgbClr val="000000"/>
                  </a:solidFill>
                  <a:latin typeface="Calibri" pitchFamily="34" charset="0"/>
                </a:rPr>
                <a:t>район</a:t>
              </a:r>
              <a:endParaRPr lang="ru-RU" sz="2800" b="1">
                <a:latin typeface="Calibri" pitchFamily="34" charset="0"/>
              </a:endParaRPr>
            </a:p>
          </p:txBody>
        </p:sp>
        <p:sp>
          <p:nvSpPr>
            <p:cNvPr id="28686" name="Прямоугольник 59"/>
            <p:cNvSpPr>
              <a:spLocks noChangeArrowheads="1"/>
            </p:cNvSpPr>
            <p:nvPr/>
          </p:nvSpPr>
          <p:spPr bwMode="auto">
            <a:xfrm>
              <a:off x="4266241" y="1936609"/>
              <a:ext cx="447607" cy="760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400" b="1" i="1">
                  <a:solidFill>
                    <a:srgbClr val="0070C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8687" name="Прямоугольник 60"/>
            <p:cNvSpPr>
              <a:spLocks noChangeArrowheads="1"/>
            </p:cNvSpPr>
            <p:nvPr/>
          </p:nvSpPr>
          <p:spPr bwMode="auto">
            <a:xfrm>
              <a:off x="6645864" y="1884307"/>
              <a:ext cx="510028" cy="91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5400" b="1">
                  <a:solidFill>
                    <a:srgbClr val="C00000"/>
                  </a:solidFill>
                  <a:latin typeface="Calibri" pitchFamily="34" charset="0"/>
                </a:rPr>
                <a:t>6</a:t>
              </a:r>
            </a:p>
          </p:txBody>
        </p:sp>
        <p:sp>
          <p:nvSpPr>
            <p:cNvPr id="62" name="Стрелка вправо с вырезом 61"/>
            <p:cNvSpPr/>
            <p:nvPr/>
          </p:nvSpPr>
          <p:spPr>
            <a:xfrm>
              <a:off x="5155365" y="2213966"/>
              <a:ext cx="1000264" cy="286866"/>
            </a:xfrm>
            <a:prstGeom prst="notchedRightArrow">
              <a:avLst/>
            </a:prstGeom>
            <a:gradFill flip="none" rotWithShape="1">
              <a:gsLst>
                <a:gs pos="29000">
                  <a:schemeClr val="tx2"/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64" name="Скругленный прямоугольник 63"/>
          <p:cNvSpPr/>
          <p:nvPr/>
        </p:nvSpPr>
        <p:spPr>
          <a:xfrm>
            <a:off x="395288" y="1412875"/>
            <a:ext cx="8135937" cy="1160463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323850" y="2781300"/>
            <a:ext cx="8208963" cy="1160463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395288" y="4149725"/>
            <a:ext cx="8064500" cy="151130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395288" y="5876925"/>
            <a:ext cx="8064500" cy="981075"/>
          </a:xfrm>
          <a:prstGeom prst="round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0" y="-273050"/>
            <a:ext cx="9144000" cy="1143000"/>
          </a:xfrm>
        </p:spPr>
        <p:txBody>
          <a:bodyPr/>
          <a:lstStyle/>
          <a:p>
            <a:pPr eaLnBrk="1" hangingPunct="1"/>
            <a:r>
              <a:rPr lang="ru-RU" sz="3200" b="1" smtClean="0"/>
              <a:t>НЕСЧАСТНЫЕ СЛУЧАИ С ТЯЖЕЛЫМ ИСХОДОМ</a:t>
            </a:r>
            <a:endParaRPr lang="ru-RU" sz="3200" smtClean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750" y="1414463"/>
            <a:ext cx="4429125" cy="657225"/>
          </a:xfrm>
          <a:prstGeom prst="round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i="1">
                <a:solidFill>
                  <a:srgbClr val="000000"/>
                </a:solidFill>
                <a:cs typeface="Arial" charset="0"/>
              </a:rPr>
              <a:t>ОАО</a:t>
            </a:r>
            <a:r>
              <a:rPr lang="ru-RU" sz="2400" i="1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sz="2400" b="1" i="1">
                <a:solidFill>
                  <a:srgbClr val="000000"/>
                </a:solidFill>
                <a:cs typeface="Arial" charset="0"/>
              </a:rPr>
              <a:t>"Нэфис - Косметикс"</a:t>
            </a:r>
            <a:endParaRPr lang="ru-RU" sz="2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8313" y="2343150"/>
            <a:ext cx="5389562" cy="657225"/>
          </a:xfrm>
          <a:prstGeom prst="round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i="1">
              <a:solidFill>
                <a:srgbClr val="000000"/>
              </a:solidFill>
              <a:cs typeface="Arial" charset="0"/>
            </a:endParaRPr>
          </a:p>
          <a:p>
            <a:pPr algn="ctr">
              <a:defRPr/>
            </a:pPr>
            <a:r>
              <a:rPr lang="ru-RU" sz="2400" b="1" i="1">
                <a:solidFill>
                  <a:srgbClr val="000000"/>
                </a:solidFill>
                <a:cs typeface="Arial" charset="0"/>
              </a:rPr>
              <a:t>Кузнечный завод ОАО "КамАЗ"</a:t>
            </a:r>
            <a:endParaRPr lang="ru-RU" sz="2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8750" y="3271838"/>
            <a:ext cx="4429125" cy="657225"/>
          </a:xfrm>
          <a:prstGeom prst="round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i="1">
              <a:solidFill>
                <a:srgbClr val="000000"/>
              </a:solidFill>
              <a:cs typeface="Arial" charset="0"/>
            </a:endParaRPr>
          </a:p>
          <a:p>
            <a:pPr algn="ctr">
              <a:defRPr/>
            </a:pPr>
            <a:r>
              <a:rPr lang="ru-RU" sz="2400" b="1" i="1">
                <a:solidFill>
                  <a:srgbClr val="000000"/>
                </a:solidFill>
                <a:cs typeface="Arial" charset="0"/>
              </a:rPr>
              <a:t>ООО "Баулюкс"</a:t>
            </a:r>
            <a:endParaRPr lang="ru-RU" sz="2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28750" y="4211638"/>
            <a:ext cx="4429125" cy="574675"/>
          </a:xfrm>
          <a:prstGeom prst="round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i="1">
                <a:solidFill>
                  <a:srgbClr val="000000"/>
                </a:solidFill>
                <a:cs typeface="Arial" charset="0"/>
              </a:rPr>
              <a:t>ОАО "POZIS"</a:t>
            </a:r>
            <a:endParaRPr lang="ru-RU" sz="2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28750" y="5113338"/>
            <a:ext cx="4429125" cy="673100"/>
          </a:xfrm>
          <a:prstGeom prst="round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000" b="1" i="1">
                <a:solidFill>
                  <a:srgbClr val="000000"/>
                </a:solidFill>
                <a:cs typeface="Arial" charset="0"/>
              </a:rPr>
              <a:t>ООО "Алексеевскдорстрой"</a:t>
            </a:r>
            <a:endParaRPr lang="ru-RU" sz="20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428750" y="6042025"/>
            <a:ext cx="4429125" cy="673100"/>
          </a:xfrm>
          <a:prstGeom prst="round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i="1">
                <a:solidFill>
                  <a:srgbClr val="000000"/>
                </a:solidFill>
                <a:cs typeface="Arial" charset="0"/>
              </a:rPr>
              <a:t>ООО "Ак Барс Дрожжаное" </a:t>
            </a:r>
            <a:endParaRPr lang="ru-RU" sz="2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9704" name="Прямоугольник 12"/>
          <p:cNvSpPr>
            <a:spLocks noChangeArrowheads="1"/>
          </p:cNvSpPr>
          <p:nvPr/>
        </p:nvSpPr>
        <p:spPr bwMode="auto">
          <a:xfrm>
            <a:off x="6143625" y="2124075"/>
            <a:ext cx="11826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 b="1" i="1">
                <a:solidFill>
                  <a:srgbClr val="C00000"/>
                </a:solidFill>
                <a:latin typeface="Calibri" pitchFamily="34" charset="0"/>
              </a:rPr>
              <a:t>3</a:t>
            </a:r>
            <a:r>
              <a:rPr lang="ru-RU" sz="2400" b="1" i="1">
                <a:solidFill>
                  <a:srgbClr val="000000"/>
                </a:solidFill>
                <a:latin typeface="Calibri" pitchFamily="34" charset="0"/>
              </a:rPr>
              <a:t> чел.</a:t>
            </a:r>
            <a:endParaRPr lang="ru-RU" b="1">
              <a:latin typeface="Calibri" pitchFamily="34" charset="0"/>
            </a:endParaRPr>
          </a:p>
        </p:txBody>
      </p:sp>
      <p:sp>
        <p:nvSpPr>
          <p:cNvPr id="29705" name="Прямоугольник 13"/>
          <p:cNvSpPr>
            <a:spLocks noChangeArrowheads="1"/>
          </p:cNvSpPr>
          <p:nvPr/>
        </p:nvSpPr>
        <p:spPr bwMode="auto">
          <a:xfrm>
            <a:off x="6143625" y="1150938"/>
            <a:ext cx="11826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6000" b="1" i="1">
                <a:solidFill>
                  <a:srgbClr val="C00000"/>
                </a:solidFill>
                <a:latin typeface="Calibri" pitchFamily="34" charset="0"/>
              </a:rPr>
              <a:t>2</a:t>
            </a:r>
            <a:r>
              <a:rPr lang="ru-RU" sz="2400" b="1" i="1">
                <a:solidFill>
                  <a:srgbClr val="000000"/>
                </a:solidFill>
                <a:latin typeface="Calibri" pitchFamily="34" charset="0"/>
              </a:rPr>
              <a:t> чел.</a:t>
            </a:r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9706" name="Прямоугольник 14"/>
          <p:cNvSpPr>
            <a:spLocks noChangeArrowheads="1"/>
          </p:cNvSpPr>
          <p:nvPr/>
        </p:nvSpPr>
        <p:spPr bwMode="auto">
          <a:xfrm>
            <a:off x="6143625" y="3038475"/>
            <a:ext cx="11826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6000" b="1" i="1">
                <a:solidFill>
                  <a:srgbClr val="C00000"/>
                </a:solidFill>
                <a:latin typeface="Calibri" pitchFamily="34" charset="0"/>
              </a:rPr>
              <a:t>2</a:t>
            </a:r>
            <a:r>
              <a:rPr lang="ru-RU" sz="2400" b="1" i="1">
                <a:solidFill>
                  <a:srgbClr val="000000"/>
                </a:solidFill>
                <a:latin typeface="Calibri" pitchFamily="34" charset="0"/>
              </a:rPr>
              <a:t> чел.</a:t>
            </a:r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9707" name="Прямоугольник 15"/>
          <p:cNvSpPr>
            <a:spLocks noChangeArrowheads="1"/>
          </p:cNvSpPr>
          <p:nvPr/>
        </p:nvSpPr>
        <p:spPr bwMode="auto">
          <a:xfrm>
            <a:off x="6143625" y="3954463"/>
            <a:ext cx="11826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6000" b="1" i="1">
                <a:solidFill>
                  <a:srgbClr val="C00000"/>
                </a:solidFill>
                <a:latin typeface="Calibri" pitchFamily="34" charset="0"/>
              </a:rPr>
              <a:t>2</a:t>
            </a:r>
            <a:r>
              <a:rPr lang="ru-RU" sz="2400" b="1" i="1">
                <a:solidFill>
                  <a:srgbClr val="000000"/>
                </a:solidFill>
                <a:latin typeface="Calibri" pitchFamily="34" charset="0"/>
              </a:rPr>
              <a:t> чел.</a:t>
            </a:r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9708" name="Прямоугольник 16"/>
          <p:cNvSpPr>
            <a:spLocks noChangeArrowheads="1"/>
          </p:cNvSpPr>
          <p:nvPr/>
        </p:nvSpPr>
        <p:spPr bwMode="auto">
          <a:xfrm>
            <a:off x="6143625" y="4951413"/>
            <a:ext cx="11826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 b="1" i="1">
                <a:solidFill>
                  <a:srgbClr val="C00000"/>
                </a:solidFill>
                <a:latin typeface="Calibri" pitchFamily="34" charset="0"/>
              </a:rPr>
              <a:t>2</a:t>
            </a:r>
            <a:r>
              <a:rPr lang="ru-RU" sz="2400" b="1" i="1">
                <a:solidFill>
                  <a:srgbClr val="000000"/>
                </a:solidFill>
                <a:latin typeface="Calibri" pitchFamily="34" charset="0"/>
              </a:rPr>
              <a:t> чел.</a:t>
            </a:r>
            <a:endParaRPr lang="ru-RU" b="1">
              <a:latin typeface="Calibri" pitchFamily="34" charset="0"/>
            </a:endParaRPr>
          </a:p>
        </p:txBody>
      </p:sp>
      <p:sp>
        <p:nvSpPr>
          <p:cNvPr id="29709" name="Прямоугольник 17"/>
          <p:cNvSpPr>
            <a:spLocks noChangeArrowheads="1"/>
          </p:cNvSpPr>
          <p:nvPr/>
        </p:nvSpPr>
        <p:spPr bwMode="auto">
          <a:xfrm>
            <a:off x="6143625" y="5838825"/>
            <a:ext cx="11826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6000" b="1" i="1">
                <a:solidFill>
                  <a:srgbClr val="C00000"/>
                </a:solidFill>
                <a:latin typeface="Calibri" pitchFamily="34" charset="0"/>
              </a:rPr>
              <a:t>2</a:t>
            </a:r>
            <a:r>
              <a:rPr lang="ru-RU" sz="2400" b="1" i="1">
                <a:solidFill>
                  <a:srgbClr val="000000"/>
                </a:solidFill>
                <a:latin typeface="Calibri" pitchFamily="34" charset="0"/>
              </a:rPr>
              <a:t> чел.</a:t>
            </a:r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642938"/>
            <a:ext cx="9144000" cy="7143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711" name="TextBox 20"/>
          <p:cNvSpPr txBox="1">
            <a:spLocks noChangeArrowheads="1"/>
          </p:cNvSpPr>
          <p:nvPr/>
        </p:nvSpPr>
        <p:spPr bwMode="auto">
          <a:xfrm>
            <a:off x="6215063" y="714375"/>
            <a:ext cx="2928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b="1" i="1">
                <a:solidFill>
                  <a:srgbClr val="FF0000"/>
                </a:solidFill>
                <a:latin typeface="Calibri" pitchFamily="34" charset="0"/>
              </a:rPr>
              <a:t>* Наибольшее количество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B78092-9394-4E14-8AB5-CED300DC619F}" type="slidenum">
              <a:rPr lang="ru-RU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857250"/>
          </a:xfrm>
        </p:spPr>
        <p:txBody>
          <a:bodyPr/>
          <a:lstStyle/>
          <a:p>
            <a:pPr eaLnBrk="1" hangingPunct="1"/>
            <a:r>
              <a:rPr lang="ru-RU" sz="2400" b="1" smtClean="0"/>
              <a:t>ПОВТОРНЫЕ НЕСЧАСТНЫЕ СЛУЧАИ С ТЯЖЕЛЫМ ИСХОДОМ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0" y="642938"/>
            <a:ext cx="9144000" cy="7143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Номер слайда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4A2CC6-EF99-4AFE-893D-0C7381A93075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388" y="1314450"/>
            <a:ext cx="4537075" cy="513873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174625" indent="-174625">
              <a:lnSpc>
                <a:spcPct val="150000"/>
              </a:lnSpc>
              <a:spcAft>
                <a:spcPts val="600"/>
              </a:spcAft>
              <a:buFont typeface="Arial" charset="0"/>
              <a:buChar char="•"/>
              <a:defRPr/>
            </a:pPr>
            <a:r>
              <a:rPr lang="ru-RU" b="1">
                <a:solidFill>
                  <a:srgbClr val="000000"/>
                </a:solidFill>
                <a:cs typeface="Arial" charset="0"/>
              </a:rPr>
              <a:t>ООО «Таиф-СТ»</a:t>
            </a:r>
          </a:p>
          <a:p>
            <a:pPr marL="174625" indent="-174625">
              <a:lnSpc>
                <a:spcPct val="150000"/>
              </a:lnSpc>
              <a:spcAft>
                <a:spcPts val="600"/>
              </a:spcAft>
              <a:buFont typeface="Arial" charset="0"/>
              <a:buChar char="•"/>
              <a:defRPr/>
            </a:pPr>
            <a:r>
              <a:rPr lang="ru-RU" b="1">
                <a:solidFill>
                  <a:srgbClr val="000000"/>
                </a:solidFill>
                <a:cs typeface="Arial" charset="0"/>
              </a:rPr>
              <a:t>ОАО «Нэфис – Косметикс»</a:t>
            </a:r>
          </a:p>
          <a:p>
            <a:pPr marL="174625" indent="-174625">
              <a:lnSpc>
                <a:spcPct val="150000"/>
              </a:lnSpc>
              <a:spcAft>
                <a:spcPts val="600"/>
              </a:spcAft>
              <a:buFont typeface="Arial" charset="0"/>
              <a:buChar char="•"/>
              <a:defRPr/>
            </a:pPr>
            <a:r>
              <a:rPr lang="ru-RU" b="1">
                <a:solidFill>
                  <a:srgbClr val="000000"/>
                </a:solidFill>
                <a:cs typeface="Arial" charset="0"/>
              </a:rPr>
              <a:t>Завод двигателей ОАО «КамАЗ»</a:t>
            </a:r>
          </a:p>
          <a:p>
            <a:pPr marL="174625" indent="-174625">
              <a:lnSpc>
                <a:spcPct val="150000"/>
              </a:lnSpc>
              <a:spcAft>
                <a:spcPts val="600"/>
              </a:spcAft>
              <a:buFont typeface="Arial" charset="0"/>
              <a:buChar char="•"/>
              <a:defRPr/>
            </a:pPr>
            <a:r>
              <a:rPr lang="ru-RU" b="1">
                <a:solidFill>
                  <a:srgbClr val="000000"/>
                </a:solidFill>
                <a:cs typeface="Arial" charset="0"/>
              </a:rPr>
              <a:t>Прессово-рамный завод ОАО «КамАЗ»</a:t>
            </a:r>
          </a:p>
          <a:p>
            <a:pPr marL="174625" indent="-174625">
              <a:lnSpc>
                <a:spcPct val="150000"/>
              </a:lnSpc>
              <a:spcAft>
                <a:spcPts val="600"/>
              </a:spcAft>
              <a:buFont typeface="Arial" charset="0"/>
              <a:buChar char="•"/>
              <a:defRPr/>
            </a:pPr>
            <a:r>
              <a:rPr lang="ru-RU" b="1">
                <a:solidFill>
                  <a:srgbClr val="000000"/>
                </a:solidFill>
                <a:cs typeface="Arial" charset="0"/>
              </a:rPr>
              <a:t>ООО «Завод металлокострукций»</a:t>
            </a:r>
          </a:p>
          <a:p>
            <a:pPr marL="174625" indent="-174625">
              <a:lnSpc>
                <a:spcPct val="150000"/>
              </a:lnSpc>
              <a:spcAft>
                <a:spcPts val="600"/>
              </a:spcAft>
              <a:buFont typeface="Arial" charset="0"/>
              <a:buChar char="•"/>
              <a:defRPr/>
            </a:pPr>
            <a:r>
              <a:rPr lang="ru-RU" b="1">
                <a:solidFill>
                  <a:srgbClr val="000000"/>
                </a:solidFill>
                <a:cs typeface="Arial" charset="0"/>
              </a:rPr>
              <a:t>ОАО «Нижнекамскшина»</a:t>
            </a:r>
          </a:p>
          <a:p>
            <a:pPr marL="174625" indent="-174625">
              <a:lnSpc>
                <a:spcPct val="150000"/>
              </a:lnSpc>
              <a:spcAft>
                <a:spcPts val="600"/>
              </a:spcAft>
              <a:buFont typeface="Arial" charset="0"/>
              <a:buChar char="•"/>
              <a:defRPr/>
            </a:pPr>
            <a:r>
              <a:rPr lang="ru-RU" b="1">
                <a:solidFill>
                  <a:srgbClr val="000000"/>
                </a:solidFill>
                <a:cs typeface="Arial" charset="0"/>
              </a:rPr>
              <a:t>ОАО «Нижнекамский хлебокомбинат»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16463" y="1314450"/>
            <a:ext cx="4283075" cy="513873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342900" indent="-255588">
              <a:lnSpc>
                <a:spcPct val="150000"/>
              </a:lnSpc>
              <a:spcAft>
                <a:spcPts val="1200"/>
              </a:spcAft>
              <a:buFont typeface="Arial" charset="0"/>
              <a:buChar char="•"/>
              <a:defRPr/>
            </a:pPr>
            <a:r>
              <a:rPr lang="ru-RU" b="1">
                <a:solidFill>
                  <a:srgbClr val="000000"/>
                </a:solidFill>
                <a:cs typeface="Arial" charset="0"/>
              </a:rPr>
              <a:t>ОАО «СМП-Нефтегаз»</a:t>
            </a:r>
            <a:endParaRPr lang="ru-RU">
              <a:solidFill>
                <a:srgbClr val="000000"/>
              </a:solidFill>
              <a:cs typeface="Arial" charset="0"/>
            </a:endParaRPr>
          </a:p>
          <a:p>
            <a:pPr marL="342900" indent="-255588">
              <a:lnSpc>
                <a:spcPct val="150000"/>
              </a:lnSpc>
              <a:spcAft>
                <a:spcPts val="1200"/>
              </a:spcAft>
              <a:buFont typeface="Arial" charset="0"/>
              <a:buChar char="•"/>
              <a:defRPr/>
            </a:pPr>
            <a:r>
              <a:rPr lang="ru-RU" b="1">
                <a:solidFill>
                  <a:srgbClr val="000000"/>
                </a:solidFill>
                <a:cs typeface="Arial" charset="0"/>
              </a:rPr>
              <a:t>НГДУ «Елховнефть»</a:t>
            </a:r>
          </a:p>
          <a:p>
            <a:pPr marL="342900" indent="-255588">
              <a:lnSpc>
                <a:spcPct val="150000"/>
              </a:lnSpc>
              <a:spcAft>
                <a:spcPts val="1200"/>
              </a:spcAft>
              <a:buFont typeface="Arial" charset="0"/>
              <a:buChar char="•"/>
              <a:defRPr/>
            </a:pPr>
            <a:r>
              <a:rPr lang="ru-RU" b="1">
                <a:solidFill>
                  <a:srgbClr val="000000"/>
                </a:solidFill>
                <a:cs typeface="Arial" charset="0"/>
              </a:rPr>
              <a:t>ООО «Алексеевскдорстрой»</a:t>
            </a:r>
          </a:p>
          <a:p>
            <a:pPr marL="342900" indent="-255588">
              <a:lnSpc>
                <a:spcPct val="150000"/>
              </a:lnSpc>
              <a:spcAft>
                <a:spcPts val="1200"/>
              </a:spcAft>
              <a:buFont typeface="Arial" charset="0"/>
              <a:buChar char="•"/>
              <a:defRPr/>
            </a:pPr>
            <a:r>
              <a:rPr lang="ru-RU" b="1">
                <a:solidFill>
                  <a:srgbClr val="000000"/>
                </a:solidFill>
                <a:cs typeface="Arial" charset="0"/>
              </a:rPr>
              <a:t>ОАО «Буинское МПП ЖКХ»</a:t>
            </a:r>
          </a:p>
          <a:p>
            <a:pPr marL="342900" indent="-255588">
              <a:lnSpc>
                <a:spcPct val="150000"/>
              </a:lnSpc>
              <a:spcAft>
                <a:spcPts val="1200"/>
              </a:spcAft>
              <a:buFont typeface="Arial" charset="0"/>
              <a:buChar char="•"/>
              <a:defRPr/>
            </a:pPr>
            <a:r>
              <a:rPr lang="ru-RU" b="1">
                <a:solidFill>
                  <a:srgbClr val="000000"/>
                </a:solidFill>
                <a:cs typeface="Arial" charset="0"/>
              </a:rPr>
              <a:t>ОАО «Химзавод им. Карпова»</a:t>
            </a:r>
          </a:p>
          <a:p>
            <a:pPr marL="342900" indent="-255588">
              <a:lnSpc>
                <a:spcPct val="150000"/>
              </a:lnSpc>
              <a:spcAft>
                <a:spcPts val="1200"/>
              </a:spcAft>
              <a:buFont typeface="Arial" charset="0"/>
              <a:buChar char="•"/>
              <a:defRPr/>
            </a:pPr>
            <a:r>
              <a:rPr lang="ru-RU" b="1">
                <a:solidFill>
                  <a:srgbClr val="000000"/>
                </a:solidFill>
                <a:cs typeface="Arial" charset="0"/>
              </a:rPr>
              <a:t>ООО «Камский бекон»</a:t>
            </a:r>
            <a:endParaRPr lang="ru-RU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4125913" y="1928813"/>
            <a:ext cx="714375" cy="3286125"/>
          </a:xfrm>
          <a:prstGeom prst="rect">
            <a:avLst/>
          </a:prstGeom>
          <a:gradFill>
            <a:gsLst>
              <a:gs pos="0">
                <a:schemeClr val="accent3">
                  <a:tint val="50000"/>
                  <a:satMod val="300000"/>
                  <a:alpha val="11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  <a:alpha val="0"/>
                </a:schemeClr>
              </a:gs>
            </a:gsLst>
          </a:gra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175"/>
            <a:ext cx="8229600" cy="8683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cap="small" dirty="0" smtClean="0"/>
              <a:t>Темпы</a:t>
            </a:r>
            <a:r>
              <a:rPr lang="ru-RU" dirty="0" smtClean="0"/>
              <a:t> </a:t>
            </a:r>
            <a:r>
              <a:rPr lang="ru-RU" sz="3600" b="1" cap="small" dirty="0" smtClean="0"/>
              <a:t>роста</a:t>
            </a:r>
            <a:r>
              <a:rPr lang="ru-RU" dirty="0" smtClean="0"/>
              <a:t> </a:t>
            </a:r>
            <a:r>
              <a:rPr lang="ru-RU" sz="3600" b="1" cap="small" dirty="0" smtClean="0"/>
              <a:t>заработной</a:t>
            </a:r>
            <a:r>
              <a:rPr lang="ru-RU" dirty="0" smtClean="0"/>
              <a:t> </a:t>
            </a:r>
            <a:r>
              <a:rPr lang="ru-RU" sz="3600" b="1" cap="small" dirty="0" smtClean="0"/>
              <a:t>платы</a:t>
            </a:r>
            <a:endParaRPr lang="ru-RU" sz="3600" b="1" cap="small" dirty="0"/>
          </a:p>
        </p:txBody>
      </p:sp>
      <p:sp>
        <p:nvSpPr>
          <p:cNvPr id="1033" name="Прямоугольник 3"/>
          <p:cNvSpPr>
            <a:spLocks noChangeArrowheads="1"/>
          </p:cNvSpPr>
          <p:nvPr/>
        </p:nvSpPr>
        <p:spPr bwMode="auto">
          <a:xfrm>
            <a:off x="6372225" y="1052513"/>
            <a:ext cx="25796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январь-ноябрь 2013г.</a:t>
            </a:r>
          </a:p>
        </p:txBody>
      </p:sp>
      <p:grpSp>
        <p:nvGrpSpPr>
          <p:cNvPr id="1034" name="Группа 9"/>
          <p:cNvGrpSpPr>
            <a:grpSpLocks/>
          </p:cNvGrpSpPr>
          <p:nvPr/>
        </p:nvGrpSpPr>
        <p:grpSpPr bwMode="auto">
          <a:xfrm>
            <a:off x="0" y="1611313"/>
            <a:ext cx="8604250" cy="5246687"/>
            <a:chOff x="214282" y="1397000"/>
            <a:chExt cx="8929718" cy="5246710"/>
          </a:xfrm>
        </p:grpSpPr>
        <p:graphicFrame>
          <p:nvGraphicFramePr>
            <p:cNvPr id="1030" name="Object 6"/>
            <p:cNvGraphicFramePr>
              <a:graphicFrameLocks/>
            </p:cNvGraphicFramePr>
            <p:nvPr/>
          </p:nvGraphicFramePr>
          <p:xfrm>
            <a:off x="214282" y="1397000"/>
            <a:ext cx="8929718" cy="5246710"/>
          </p:xfrm>
          <a:graphic>
            <a:graphicData uri="http://schemas.openxmlformats.org/presentationml/2006/ole">
              <p:oleObj spid="_x0000_s1030" r:id="rId3" imgW="8925318" imgH="5249111" progId="Excel.Sheet.8">
                <p:embed/>
              </p:oleObj>
            </a:graphicData>
          </a:graphic>
        </p:graphicFrame>
        <p:cxnSp>
          <p:nvCxnSpPr>
            <p:cNvPr id="9" name="Прямая соединительная линия 8"/>
            <p:cNvCxnSpPr/>
            <p:nvPr/>
          </p:nvCxnSpPr>
          <p:spPr>
            <a:xfrm>
              <a:off x="1285189" y="2728918"/>
              <a:ext cx="7858811" cy="71438"/>
            </a:xfrm>
            <a:prstGeom prst="line">
              <a:avLst/>
            </a:prstGeom>
            <a:ln>
              <a:solidFill>
                <a:schemeClr val="accent3">
                  <a:lumMod val="50000"/>
                </a:schemeClr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 rot="5400000">
              <a:off x="8458257" y="4142563"/>
              <a:ext cx="285751" cy="1648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035" name="TextBox 7"/>
          <p:cNvSpPr txBox="1">
            <a:spLocks noChangeArrowheads="1"/>
          </p:cNvSpPr>
          <p:nvPr/>
        </p:nvSpPr>
        <p:spPr bwMode="auto">
          <a:xfrm>
            <a:off x="285750" y="1357313"/>
            <a:ext cx="714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%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42938"/>
            <a:ext cx="9144000" cy="7143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E5D2D2-D153-48A9-9003-D0E0DCFFB790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350"/>
            <a:ext cx="8229600" cy="7969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cap="small" dirty="0" smtClean="0"/>
              <a:t>Наибольший размер</a:t>
            </a:r>
            <a:r>
              <a:rPr lang="ru-RU" sz="4000" dirty="0" smtClean="0"/>
              <a:t> </a:t>
            </a:r>
            <a:r>
              <a:rPr lang="ru-RU" sz="4000" b="1" cap="small" dirty="0" smtClean="0"/>
              <a:t>зарплаты</a:t>
            </a:r>
            <a:endParaRPr lang="ru-RU" sz="4000" b="1" cap="small" dirty="0"/>
          </a:p>
        </p:txBody>
      </p:sp>
      <p:grpSp>
        <p:nvGrpSpPr>
          <p:cNvPr id="17410" name="Группа 11"/>
          <p:cNvGrpSpPr>
            <a:grpSpLocks/>
          </p:cNvGrpSpPr>
          <p:nvPr/>
        </p:nvGrpSpPr>
        <p:grpSpPr bwMode="auto">
          <a:xfrm>
            <a:off x="250825" y="1989138"/>
            <a:ext cx="8501063" cy="3795712"/>
            <a:chOff x="1000100" y="1536260"/>
            <a:chExt cx="7413822" cy="2357231"/>
          </a:xfrm>
        </p:grpSpPr>
        <p:sp>
          <p:nvSpPr>
            <p:cNvPr id="17413" name="Прямоугольник 3"/>
            <p:cNvSpPr>
              <a:spLocks noChangeArrowheads="1"/>
            </p:cNvSpPr>
            <p:nvPr/>
          </p:nvSpPr>
          <p:spPr bwMode="auto">
            <a:xfrm>
              <a:off x="1357293" y="1584568"/>
              <a:ext cx="2572340" cy="2839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ru-RU" sz="2400" b="1">
                  <a:solidFill>
                    <a:srgbClr val="000000"/>
                  </a:solidFill>
                  <a:latin typeface="Calibri" pitchFamily="34" charset="0"/>
                </a:rPr>
                <a:t>ЛАИШЕВСКИЙ :</a:t>
              </a:r>
              <a:endParaRPr lang="ru-RU" sz="2400" b="1">
                <a:latin typeface="Calibri" pitchFamily="34" charset="0"/>
              </a:endParaRPr>
            </a:p>
          </p:txBody>
        </p:sp>
        <p:sp>
          <p:nvSpPr>
            <p:cNvPr id="17414" name="Прямоугольник 4"/>
            <p:cNvSpPr>
              <a:spLocks noChangeArrowheads="1"/>
            </p:cNvSpPr>
            <p:nvPr/>
          </p:nvSpPr>
          <p:spPr bwMode="auto">
            <a:xfrm>
              <a:off x="1000100" y="2227359"/>
              <a:ext cx="2929532" cy="2839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ru-RU" sz="2400" b="1">
                  <a:solidFill>
                    <a:srgbClr val="000000"/>
                  </a:solidFill>
                  <a:latin typeface="Calibri" pitchFamily="34" charset="0"/>
                </a:rPr>
                <a:t>АЛЬМЕТЬЕВСКИЙ :</a:t>
              </a:r>
            </a:p>
          </p:txBody>
        </p:sp>
        <p:sp>
          <p:nvSpPr>
            <p:cNvPr id="17415" name="Прямоугольник 5"/>
            <p:cNvSpPr>
              <a:spLocks noChangeArrowheads="1"/>
            </p:cNvSpPr>
            <p:nvPr/>
          </p:nvSpPr>
          <p:spPr bwMode="auto">
            <a:xfrm>
              <a:off x="1072092" y="2942120"/>
              <a:ext cx="2857540" cy="2839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ru-RU" sz="2400" b="1">
                  <a:solidFill>
                    <a:srgbClr val="000000"/>
                  </a:solidFill>
                  <a:latin typeface="Calibri" pitchFamily="34" charset="0"/>
                </a:rPr>
                <a:t>НИЖНЕКАМСКИЙ :</a:t>
              </a:r>
            </a:p>
          </p:txBody>
        </p:sp>
        <p:sp>
          <p:nvSpPr>
            <p:cNvPr id="17416" name="Прямоугольник 6"/>
            <p:cNvSpPr>
              <a:spLocks noChangeArrowheads="1"/>
            </p:cNvSpPr>
            <p:nvPr/>
          </p:nvSpPr>
          <p:spPr bwMode="auto">
            <a:xfrm>
              <a:off x="2428870" y="3578010"/>
              <a:ext cx="1500762" cy="2839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ru-RU" sz="2400" b="1">
                  <a:solidFill>
                    <a:srgbClr val="000000"/>
                  </a:solidFill>
                  <a:latin typeface="Calibri" pitchFamily="34" charset="0"/>
                </a:rPr>
                <a:t>КАЗАНЬ:</a:t>
              </a:r>
            </a:p>
          </p:txBody>
        </p:sp>
        <p:sp>
          <p:nvSpPr>
            <p:cNvPr id="17417" name="Прямоугольник 7"/>
            <p:cNvSpPr>
              <a:spLocks noChangeArrowheads="1"/>
            </p:cNvSpPr>
            <p:nvPr/>
          </p:nvSpPr>
          <p:spPr bwMode="auto">
            <a:xfrm>
              <a:off x="4000240" y="1536260"/>
              <a:ext cx="4215703" cy="398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b="1" i="1">
                  <a:solidFill>
                    <a:srgbClr val="C00000"/>
                  </a:solidFill>
                  <a:latin typeface="Calibri" pitchFamily="34" charset="0"/>
                </a:rPr>
                <a:t>30,3</a:t>
              </a:r>
              <a:r>
                <a:rPr lang="ru-RU" sz="2400" b="1">
                  <a:solidFill>
                    <a:srgbClr val="000000"/>
                  </a:solidFill>
                  <a:latin typeface="Calibri" pitchFamily="34" charset="0"/>
                </a:rPr>
                <a:t> тыс. руб. (</a:t>
              </a:r>
              <a:r>
                <a:rPr lang="ru-RU" sz="2600" b="1">
                  <a:solidFill>
                    <a:srgbClr val="C00000"/>
                  </a:solidFill>
                  <a:latin typeface="Calibri" pitchFamily="34" charset="0"/>
                </a:rPr>
                <a:t>119,4%</a:t>
              </a:r>
              <a:r>
                <a:rPr lang="ru-RU" sz="2400" b="1">
                  <a:solidFill>
                    <a:srgbClr val="000000"/>
                  </a:solidFill>
                  <a:latin typeface="Calibri" pitchFamily="34" charset="0"/>
                </a:rPr>
                <a:t> к РТ) </a:t>
              </a:r>
              <a:endParaRPr lang="ru-RU" sz="2400" b="1">
                <a:latin typeface="Calibri" pitchFamily="34" charset="0"/>
              </a:endParaRPr>
            </a:p>
          </p:txBody>
        </p:sp>
        <p:sp>
          <p:nvSpPr>
            <p:cNvPr id="17418" name="Прямоугольник 8"/>
            <p:cNvSpPr>
              <a:spLocks noChangeArrowheads="1"/>
            </p:cNvSpPr>
            <p:nvPr/>
          </p:nvSpPr>
          <p:spPr bwMode="auto">
            <a:xfrm>
              <a:off x="4000240" y="2172150"/>
              <a:ext cx="4280773" cy="398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b="1" i="1">
                  <a:solidFill>
                    <a:srgbClr val="C00000"/>
                  </a:solidFill>
                  <a:latin typeface="Calibri" pitchFamily="34" charset="0"/>
                </a:rPr>
                <a:t>29,9</a:t>
              </a:r>
              <a:r>
                <a:rPr lang="ru-RU" sz="2400" b="1">
                  <a:solidFill>
                    <a:srgbClr val="000000"/>
                  </a:solidFill>
                  <a:latin typeface="Calibri" pitchFamily="34" charset="0"/>
                </a:rPr>
                <a:t> тыс. руб. (</a:t>
              </a:r>
              <a:r>
                <a:rPr lang="ru-RU" sz="2600" b="1">
                  <a:solidFill>
                    <a:srgbClr val="C00000"/>
                  </a:solidFill>
                  <a:latin typeface="Calibri" pitchFamily="34" charset="0"/>
                </a:rPr>
                <a:t>118,2%</a:t>
              </a:r>
              <a:r>
                <a:rPr lang="ru-RU" sz="2400" b="1">
                  <a:solidFill>
                    <a:srgbClr val="000000"/>
                  </a:solidFill>
                  <a:latin typeface="Calibri" pitchFamily="34" charset="0"/>
                </a:rPr>
                <a:t> к РТ)</a:t>
              </a:r>
              <a:endParaRPr lang="ru-RU" sz="2400" b="1">
                <a:latin typeface="Calibri" pitchFamily="34" charset="0"/>
              </a:endParaRPr>
            </a:p>
          </p:txBody>
        </p:sp>
        <p:sp>
          <p:nvSpPr>
            <p:cNvPr id="17419" name="Прямоугольник 9"/>
            <p:cNvSpPr>
              <a:spLocks noChangeArrowheads="1"/>
            </p:cNvSpPr>
            <p:nvPr/>
          </p:nvSpPr>
          <p:spPr bwMode="auto">
            <a:xfrm>
              <a:off x="4000240" y="2875080"/>
              <a:ext cx="4347228" cy="398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b="1" i="1">
                  <a:solidFill>
                    <a:srgbClr val="C00000"/>
                  </a:solidFill>
                  <a:latin typeface="Calibri" pitchFamily="34" charset="0"/>
                </a:rPr>
                <a:t>27,8</a:t>
              </a:r>
              <a:r>
                <a:rPr lang="ru-RU" sz="2400" b="1" i="1">
                  <a:solidFill>
                    <a:srgbClr val="000000"/>
                  </a:solidFill>
                  <a:latin typeface="Calibri" pitchFamily="34" charset="0"/>
                </a:rPr>
                <a:t> тыс. руб. (</a:t>
              </a:r>
              <a:r>
                <a:rPr lang="ru-RU" sz="2600" b="1" i="1">
                  <a:solidFill>
                    <a:srgbClr val="C00000"/>
                  </a:solidFill>
                  <a:latin typeface="Calibri" pitchFamily="34" charset="0"/>
                </a:rPr>
                <a:t>109,7%</a:t>
              </a:r>
              <a:r>
                <a:rPr lang="ru-RU" sz="2400" b="1" i="1">
                  <a:solidFill>
                    <a:srgbClr val="000000"/>
                  </a:solidFill>
                  <a:latin typeface="Calibri" pitchFamily="34" charset="0"/>
                </a:rPr>
                <a:t> к РТ) </a:t>
              </a:r>
              <a:endParaRPr lang="ru-RU" sz="2400" b="1">
                <a:latin typeface="Calibri" pitchFamily="34" charset="0"/>
              </a:endParaRPr>
            </a:p>
          </p:txBody>
        </p:sp>
        <p:sp>
          <p:nvSpPr>
            <p:cNvPr id="17420" name="Прямоугольник 10"/>
            <p:cNvSpPr>
              <a:spLocks noChangeArrowheads="1"/>
            </p:cNvSpPr>
            <p:nvPr/>
          </p:nvSpPr>
          <p:spPr bwMode="auto">
            <a:xfrm>
              <a:off x="4000240" y="3495197"/>
              <a:ext cx="4413682" cy="398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b="1" i="1">
                  <a:solidFill>
                    <a:srgbClr val="C00000"/>
                  </a:solidFill>
                  <a:latin typeface="Calibri" pitchFamily="34" charset="0"/>
                </a:rPr>
                <a:t>28,5</a:t>
              </a:r>
              <a:r>
                <a:rPr lang="ru-RU" sz="2400" b="1" i="1">
                  <a:solidFill>
                    <a:srgbClr val="000000"/>
                  </a:solidFill>
                  <a:latin typeface="Calibri" pitchFamily="34" charset="0"/>
                </a:rPr>
                <a:t> тыс. руб. (</a:t>
              </a:r>
              <a:r>
                <a:rPr lang="ru-RU" sz="2600" b="1" i="1">
                  <a:solidFill>
                    <a:srgbClr val="C00000"/>
                  </a:solidFill>
                  <a:latin typeface="Calibri" pitchFamily="34" charset="0"/>
                </a:rPr>
                <a:t>112,4%</a:t>
              </a:r>
              <a:r>
                <a:rPr lang="ru-RU" sz="2400" b="1" i="1">
                  <a:solidFill>
                    <a:srgbClr val="000000"/>
                  </a:solidFill>
                  <a:latin typeface="Calibri" pitchFamily="34" charset="0"/>
                </a:rPr>
                <a:t> к РТ)</a:t>
              </a:r>
              <a:endParaRPr lang="ru-RU" sz="2400" b="1">
                <a:latin typeface="Calibri" pitchFamily="34" charset="0"/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0" y="642938"/>
            <a:ext cx="9144000" cy="7143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6CF4F4-550F-468F-8A20-20379DD8326A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4775"/>
            <a:ext cx="8229600" cy="6540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cap="small" dirty="0" smtClean="0"/>
              <a:t>Наименьший размер</a:t>
            </a:r>
            <a:r>
              <a:rPr lang="ru-RU" sz="4000" dirty="0" smtClean="0"/>
              <a:t> </a:t>
            </a:r>
            <a:r>
              <a:rPr lang="ru-RU" sz="4000" b="1" cap="small" dirty="0" smtClean="0"/>
              <a:t>зарплаты</a:t>
            </a:r>
            <a:endParaRPr lang="ru-RU" sz="4000" b="1" cap="small" dirty="0"/>
          </a:p>
        </p:txBody>
      </p:sp>
      <p:sp>
        <p:nvSpPr>
          <p:cNvPr id="18434" name="Прямоугольник 12"/>
          <p:cNvSpPr>
            <a:spLocks noChangeArrowheads="1"/>
          </p:cNvSpPr>
          <p:nvPr/>
        </p:nvSpPr>
        <p:spPr bwMode="auto">
          <a:xfrm>
            <a:off x="428625" y="1954213"/>
            <a:ext cx="3500438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ru-RU" sz="2800" b="1">
                <a:latin typeface="Calibri" pitchFamily="34" charset="0"/>
              </a:rPr>
              <a:t>БАЛТАСИНСКИЙ</a:t>
            </a:r>
          </a:p>
          <a:p>
            <a:pPr>
              <a:spcAft>
                <a:spcPts val="1200"/>
              </a:spcAft>
            </a:pPr>
            <a:r>
              <a:rPr lang="ru-RU" sz="2800" b="1">
                <a:latin typeface="Calibri" pitchFamily="34" charset="0"/>
              </a:rPr>
              <a:t>АТНИНСКИЙ</a:t>
            </a:r>
          </a:p>
          <a:p>
            <a:pPr>
              <a:spcAft>
                <a:spcPts val="1200"/>
              </a:spcAft>
            </a:pPr>
            <a:r>
              <a:rPr lang="ru-RU" sz="2800" b="1">
                <a:latin typeface="Calibri" pitchFamily="34" charset="0"/>
              </a:rPr>
              <a:t>АЛЬКЕЕВСКИЙ</a:t>
            </a:r>
          </a:p>
          <a:p>
            <a:pPr>
              <a:spcAft>
                <a:spcPts val="1200"/>
              </a:spcAft>
            </a:pPr>
            <a:r>
              <a:rPr lang="ru-RU" sz="2400" b="1">
                <a:latin typeface="Calibri" pitchFamily="34" charset="0"/>
              </a:rPr>
              <a:t>ДРОЖЖАНОВСКИЙ</a:t>
            </a:r>
            <a:endParaRPr lang="ru-RU" sz="3200" b="1">
              <a:latin typeface="Calibri" pitchFamily="34" charset="0"/>
            </a:endParaRPr>
          </a:p>
          <a:p>
            <a:pPr>
              <a:spcAft>
                <a:spcPts val="1200"/>
              </a:spcAft>
            </a:pPr>
            <a:r>
              <a:rPr lang="ru-RU" sz="2800" b="1">
                <a:latin typeface="Calibri" pitchFamily="34" charset="0"/>
              </a:rPr>
              <a:t>АПАСТОВСКИЙ</a:t>
            </a:r>
            <a:endParaRPr lang="ru-RU" sz="2800">
              <a:latin typeface="Calibri" pitchFamily="34" charset="0"/>
            </a:endParaRPr>
          </a:p>
        </p:txBody>
      </p:sp>
      <p:sp>
        <p:nvSpPr>
          <p:cNvPr id="18435" name="Прямоугольник 13"/>
          <p:cNvSpPr>
            <a:spLocks noChangeArrowheads="1"/>
          </p:cNvSpPr>
          <p:nvPr/>
        </p:nvSpPr>
        <p:spPr bwMode="auto">
          <a:xfrm>
            <a:off x="4857750" y="1863725"/>
            <a:ext cx="4071938" cy="381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СРЕДНЕМЕСЯЧНАЯ З/П:</a:t>
            </a:r>
          </a:p>
          <a:p>
            <a:endParaRPr lang="ru-RU" sz="2800" b="1">
              <a:latin typeface="Calibri" pitchFamily="34" charset="0"/>
            </a:endParaRPr>
          </a:p>
          <a:p>
            <a:r>
              <a:rPr lang="ru-RU" sz="2800" b="1">
                <a:latin typeface="Calibri" pitchFamily="34" charset="0"/>
              </a:rPr>
              <a:t> ОТ </a:t>
            </a:r>
            <a:r>
              <a:rPr lang="ru-RU" sz="4000" b="1">
                <a:solidFill>
                  <a:srgbClr val="C00000"/>
                </a:solidFill>
                <a:latin typeface="Calibri" pitchFamily="34" charset="0"/>
              </a:rPr>
              <a:t>15,5</a:t>
            </a:r>
            <a:r>
              <a:rPr lang="ru-RU" sz="2800" b="1">
                <a:latin typeface="Calibri" pitchFamily="34" charset="0"/>
              </a:rPr>
              <a:t> ДО </a:t>
            </a:r>
            <a:r>
              <a:rPr lang="ru-RU" sz="4000" b="1">
                <a:solidFill>
                  <a:srgbClr val="C00000"/>
                </a:solidFill>
                <a:latin typeface="Calibri" pitchFamily="34" charset="0"/>
              </a:rPr>
              <a:t>16</a:t>
            </a:r>
            <a:r>
              <a:rPr lang="ru-RU" sz="2800" b="1">
                <a:latin typeface="Calibri" pitchFamily="34" charset="0"/>
              </a:rPr>
              <a:t> ТЫС.РУБ.</a:t>
            </a:r>
          </a:p>
          <a:p>
            <a:endParaRPr lang="ru-RU" sz="2800" b="1">
              <a:latin typeface="Calibri" pitchFamily="34" charset="0"/>
            </a:endParaRPr>
          </a:p>
          <a:p>
            <a:r>
              <a:rPr lang="ru-RU" sz="2000" b="1">
                <a:latin typeface="Calibri" pitchFamily="34" charset="0"/>
              </a:rPr>
              <a:t>(НА </a:t>
            </a:r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40%</a:t>
            </a:r>
            <a:r>
              <a:rPr lang="ru-RU" sz="2000" b="1">
                <a:latin typeface="Calibri" pitchFamily="34" charset="0"/>
              </a:rPr>
              <a:t> НИЖЕ СРЕДНЕРЕСПУБЛИКАНСКОГО УРОВНЯ)</a:t>
            </a:r>
            <a:endParaRPr lang="ru-RU" sz="2000">
              <a:latin typeface="Calibri" pitchFamily="34" charset="0"/>
            </a:endParaRPr>
          </a:p>
        </p:txBody>
      </p:sp>
      <p:sp>
        <p:nvSpPr>
          <p:cNvPr id="16" name="Правая фигурная скобка 15"/>
          <p:cNvSpPr/>
          <p:nvPr/>
        </p:nvSpPr>
        <p:spPr>
          <a:xfrm>
            <a:off x="3929063" y="1954213"/>
            <a:ext cx="714375" cy="3143250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0" y="642938"/>
            <a:ext cx="9144000" cy="7143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DC5DE0-8CA2-4709-ADD7-8717CD07E634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34925"/>
            <a:ext cx="8229600" cy="7969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cap="small" dirty="0" smtClean="0"/>
              <a:t>Наиболее крупные должники</a:t>
            </a:r>
            <a:endParaRPr lang="ru-RU" sz="3600" b="1" cap="small" dirty="0"/>
          </a:p>
        </p:txBody>
      </p:sp>
      <p:sp>
        <p:nvSpPr>
          <p:cNvPr id="19458" name="TextBox 10"/>
          <p:cNvSpPr txBox="1">
            <a:spLocks noChangeArrowheads="1"/>
          </p:cNvSpPr>
          <p:nvPr/>
        </p:nvSpPr>
        <p:spPr bwMode="auto">
          <a:xfrm>
            <a:off x="3059113" y="1806575"/>
            <a:ext cx="60848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</a:rPr>
              <a:t>ОАО «Ак Барс Аэро»</a:t>
            </a:r>
          </a:p>
        </p:txBody>
      </p:sp>
      <p:sp>
        <p:nvSpPr>
          <p:cNvPr id="19459" name="TextBox 11"/>
          <p:cNvSpPr txBox="1">
            <a:spLocks noChangeArrowheads="1"/>
          </p:cNvSpPr>
          <p:nvPr/>
        </p:nvSpPr>
        <p:spPr bwMode="auto">
          <a:xfrm>
            <a:off x="3059113" y="2584450"/>
            <a:ext cx="59293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</a:rPr>
              <a:t> «Авиакомпания Татарстан»</a:t>
            </a:r>
          </a:p>
        </p:txBody>
      </p:sp>
      <p:sp>
        <p:nvSpPr>
          <p:cNvPr id="19460" name="TextBox 12"/>
          <p:cNvSpPr txBox="1">
            <a:spLocks noChangeArrowheads="1"/>
          </p:cNvSpPr>
          <p:nvPr/>
        </p:nvSpPr>
        <p:spPr bwMode="auto">
          <a:xfrm>
            <a:off x="3132138" y="6092825"/>
            <a:ext cx="4143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 «Аэропорт Бугульма»</a:t>
            </a:r>
          </a:p>
        </p:txBody>
      </p:sp>
      <p:sp>
        <p:nvSpPr>
          <p:cNvPr id="19461" name="Прямоугольник 7"/>
          <p:cNvSpPr>
            <a:spLocks noChangeArrowheads="1"/>
          </p:cNvSpPr>
          <p:nvPr/>
        </p:nvSpPr>
        <p:spPr bwMode="auto">
          <a:xfrm>
            <a:off x="3059113" y="3284538"/>
            <a:ext cx="5834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ООО «Камгэсавтозаводстрой»</a:t>
            </a:r>
          </a:p>
        </p:txBody>
      </p:sp>
      <p:sp>
        <p:nvSpPr>
          <p:cNvPr id="19462" name="Прямоугольник 8"/>
          <p:cNvSpPr>
            <a:spLocks noChangeArrowheads="1"/>
          </p:cNvSpPr>
          <p:nvPr/>
        </p:nvSpPr>
        <p:spPr bwMode="auto">
          <a:xfrm>
            <a:off x="3132138" y="4049713"/>
            <a:ext cx="44561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alibri" pitchFamily="34" charset="0"/>
              </a:rPr>
              <a:t>ОАО «Чистопольский элеватор»</a:t>
            </a:r>
          </a:p>
        </p:txBody>
      </p:sp>
      <p:sp>
        <p:nvSpPr>
          <p:cNvPr id="19463" name="Прямоугольник 14"/>
          <p:cNvSpPr>
            <a:spLocks noChangeArrowheads="1"/>
          </p:cNvSpPr>
          <p:nvPr/>
        </p:nvSpPr>
        <p:spPr bwMode="auto">
          <a:xfrm>
            <a:off x="3132138" y="5505450"/>
            <a:ext cx="421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«Татнефтепроводстрой»</a:t>
            </a:r>
          </a:p>
        </p:txBody>
      </p:sp>
      <p:sp>
        <p:nvSpPr>
          <p:cNvPr id="19464" name="Прямоугольник 15"/>
          <p:cNvSpPr>
            <a:spLocks noChangeArrowheads="1"/>
          </p:cNvSpPr>
          <p:nvPr/>
        </p:nvSpPr>
        <p:spPr bwMode="auto">
          <a:xfrm>
            <a:off x="3132138" y="4748213"/>
            <a:ext cx="42148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ОАО «Казанская киностудия»</a:t>
            </a:r>
          </a:p>
        </p:txBody>
      </p:sp>
      <p:sp>
        <p:nvSpPr>
          <p:cNvPr id="19465" name="TextBox 17"/>
          <p:cNvSpPr txBox="1">
            <a:spLocks noChangeArrowheads="1"/>
          </p:cNvSpPr>
          <p:nvPr/>
        </p:nvSpPr>
        <p:spPr bwMode="auto">
          <a:xfrm>
            <a:off x="827088" y="1592263"/>
            <a:ext cx="15716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5400" b="1">
                <a:solidFill>
                  <a:srgbClr val="C00000"/>
                </a:solidFill>
                <a:latin typeface="Calibri" pitchFamily="34" charset="0"/>
              </a:rPr>
              <a:t>35,3</a:t>
            </a:r>
          </a:p>
        </p:txBody>
      </p:sp>
      <p:sp>
        <p:nvSpPr>
          <p:cNvPr id="19466" name="TextBox 18"/>
          <p:cNvSpPr txBox="1">
            <a:spLocks noChangeArrowheads="1"/>
          </p:cNvSpPr>
          <p:nvPr/>
        </p:nvSpPr>
        <p:spPr bwMode="auto">
          <a:xfrm>
            <a:off x="1187450" y="3108325"/>
            <a:ext cx="121443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4400" b="1">
                <a:solidFill>
                  <a:srgbClr val="C00000"/>
                </a:solidFill>
                <a:latin typeface="Calibri" pitchFamily="34" charset="0"/>
              </a:rPr>
              <a:t>13,7</a:t>
            </a:r>
          </a:p>
        </p:txBody>
      </p:sp>
      <p:sp>
        <p:nvSpPr>
          <p:cNvPr id="19467" name="TextBox 19"/>
          <p:cNvSpPr txBox="1">
            <a:spLocks noChangeArrowheads="1"/>
          </p:cNvSpPr>
          <p:nvPr/>
        </p:nvSpPr>
        <p:spPr bwMode="auto">
          <a:xfrm>
            <a:off x="900113" y="2378075"/>
            <a:ext cx="1500187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5000" b="1">
                <a:solidFill>
                  <a:srgbClr val="C00000"/>
                </a:solidFill>
                <a:latin typeface="Calibri" pitchFamily="34" charset="0"/>
              </a:rPr>
              <a:t>30,5</a:t>
            </a:r>
          </a:p>
        </p:txBody>
      </p:sp>
      <p:sp>
        <p:nvSpPr>
          <p:cNvPr id="19468" name="TextBox 20"/>
          <p:cNvSpPr txBox="1">
            <a:spLocks noChangeArrowheads="1"/>
          </p:cNvSpPr>
          <p:nvPr/>
        </p:nvSpPr>
        <p:spPr bwMode="auto">
          <a:xfrm>
            <a:off x="1403350" y="5351463"/>
            <a:ext cx="9286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3600" b="1">
                <a:solidFill>
                  <a:srgbClr val="C00000"/>
                </a:solidFill>
                <a:latin typeface="Calibri" pitchFamily="34" charset="0"/>
              </a:rPr>
              <a:t>4,8</a:t>
            </a:r>
          </a:p>
        </p:txBody>
      </p:sp>
      <p:sp>
        <p:nvSpPr>
          <p:cNvPr id="19469" name="TextBox 21"/>
          <p:cNvSpPr txBox="1">
            <a:spLocks noChangeArrowheads="1"/>
          </p:cNvSpPr>
          <p:nvPr/>
        </p:nvSpPr>
        <p:spPr bwMode="auto">
          <a:xfrm>
            <a:off x="1403350" y="3878263"/>
            <a:ext cx="9286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4000" b="1">
                <a:solidFill>
                  <a:srgbClr val="C00000"/>
                </a:solidFill>
                <a:latin typeface="Calibri" pitchFamily="34" charset="0"/>
              </a:rPr>
              <a:t>7,5</a:t>
            </a:r>
          </a:p>
        </p:txBody>
      </p:sp>
      <p:sp>
        <p:nvSpPr>
          <p:cNvPr id="19470" name="TextBox 22"/>
          <p:cNvSpPr txBox="1">
            <a:spLocks noChangeArrowheads="1"/>
          </p:cNvSpPr>
          <p:nvPr/>
        </p:nvSpPr>
        <p:spPr bwMode="auto">
          <a:xfrm>
            <a:off x="1619250" y="6073775"/>
            <a:ext cx="642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800" b="1">
                <a:solidFill>
                  <a:srgbClr val="C00000"/>
                </a:solidFill>
                <a:latin typeface="Calibri" pitchFamily="34" charset="0"/>
              </a:rPr>
              <a:t>1,4</a:t>
            </a:r>
          </a:p>
        </p:txBody>
      </p:sp>
      <p:sp>
        <p:nvSpPr>
          <p:cNvPr id="19471" name="TextBox 23"/>
          <p:cNvSpPr txBox="1">
            <a:spLocks noChangeArrowheads="1"/>
          </p:cNvSpPr>
          <p:nvPr/>
        </p:nvSpPr>
        <p:spPr bwMode="auto">
          <a:xfrm>
            <a:off x="1403350" y="4638675"/>
            <a:ext cx="9286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3600" b="1">
                <a:solidFill>
                  <a:srgbClr val="C00000"/>
                </a:solidFill>
                <a:latin typeface="Calibri" pitchFamily="34" charset="0"/>
              </a:rPr>
              <a:t>4,9</a:t>
            </a:r>
          </a:p>
        </p:txBody>
      </p:sp>
      <p:sp>
        <p:nvSpPr>
          <p:cNvPr id="19472" name="TextBox 24"/>
          <p:cNvSpPr txBox="1">
            <a:spLocks noChangeArrowheads="1"/>
          </p:cNvSpPr>
          <p:nvPr/>
        </p:nvSpPr>
        <p:spPr bwMode="auto">
          <a:xfrm>
            <a:off x="1928813" y="987425"/>
            <a:ext cx="1285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C00000"/>
                </a:solidFill>
                <a:latin typeface="Calibri" pitchFamily="34" charset="0"/>
              </a:rPr>
              <a:t>Млн. руб.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0" y="642938"/>
            <a:ext cx="9144000" cy="7143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F80BB0-2452-41B8-9B25-DD39FDD66EEE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Заголовок 1"/>
          <p:cNvSpPr>
            <a:spLocks noGrp="1"/>
          </p:cNvSpPr>
          <p:nvPr>
            <p:ph type="title"/>
          </p:nvPr>
        </p:nvSpPr>
        <p:spPr>
          <a:xfrm>
            <a:off x="571500" y="0"/>
            <a:ext cx="8229600" cy="785813"/>
          </a:xfrm>
        </p:spPr>
        <p:txBody>
          <a:bodyPr/>
          <a:lstStyle/>
          <a:p>
            <a:pPr eaLnBrk="1" hangingPunct="1"/>
            <a:r>
              <a:rPr lang="ru-RU" sz="3200" b="1" smtClean="0"/>
              <a:t>ЗАДОЛЖЕННОСТЬ ПО ЗАРПЛАТЕ (РАЙОНЫ)</a:t>
            </a:r>
          </a:p>
        </p:txBody>
      </p:sp>
      <p:graphicFrame>
        <p:nvGraphicFramePr>
          <p:cNvPr id="2054" name="Object 6"/>
          <p:cNvGraphicFramePr>
            <a:graphicFrameLocks/>
          </p:cNvGraphicFramePr>
          <p:nvPr/>
        </p:nvGraphicFramePr>
        <p:xfrm>
          <a:off x="0" y="1397000"/>
          <a:ext cx="8929688" cy="5461000"/>
        </p:xfrm>
        <a:graphic>
          <a:graphicData uri="http://schemas.openxmlformats.org/presentationml/2006/ole">
            <p:oleObj spid="_x0000_s2054" r:id="rId3" imgW="8931414" imgH="5462489" progId="Excel.Sheet.8">
              <p:embed/>
            </p:oleObj>
          </a:graphicData>
        </a:graphic>
      </p:graphicFrame>
      <p:sp>
        <p:nvSpPr>
          <p:cNvPr id="2056" name="TextBox 5"/>
          <p:cNvSpPr txBox="1">
            <a:spLocks noChangeArrowheads="1"/>
          </p:cNvSpPr>
          <p:nvPr/>
        </p:nvSpPr>
        <p:spPr bwMode="auto">
          <a:xfrm>
            <a:off x="0" y="1143000"/>
            <a:ext cx="1285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Млн. руб.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642938"/>
            <a:ext cx="9144000" cy="7143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27B9A2-18D7-4E7B-90E7-40D534DC834D}" type="slidenum">
              <a:rPr lang="ru-RU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57150"/>
            <a:ext cx="8229600" cy="6429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cap="small" dirty="0" smtClean="0"/>
              <a:t>Охрана труда. Смертельные случаи</a:t>
            </a:r>
            <a:endParaRPr lang="ru-RU" sz="3600" b="1" cap="small" dirty="0"/>
          </a:p>
        </p:txBody>
      </p:sp>
      <p:sp>
        <p:nvSpPr>
          <p:cNvPr id="3080" name="Прямоугольник 13"/>
          <p:cNvSpPr>
            <a:spLocks noChangeArrowheads="1"/>
          </p:cNvSpPr>
          <p:nvPr/>
        </p:nvSpPr>
        <p:spPr bwMode="auto">
          <a:xfrm>
            <a:off x="4572000" y="1500188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>
                <a:latin typeface="Calibri" pitchFamily="34" charset="0"/>
              </a:rPr>
              <a:t>*По оперативным данным Государственной инспекции труда в Республике Татарстан</a:t>
            </a:r>
          </a:p>
        </p:txBody>
      </p:sp>
      <p:graphicFrame>
        <p:nvGraphicFramePr>
          <p:cNvPr id="3078" name="Object 6"/>
          <p:cNvGraphicFramePr>
            <a:graphicFrameLocks/>
          </p:cNvGraphicFramePr>
          <p:nvPr/>
        </p:nvGraphicFramePr>
        <p:xfrm>
          <a:off x="285750" y="1928813"/>
          <a:ext cx="8143875" cy="4929187"/>
        </p:xfrm>
        <a:graphic>
          <a:graphicData uri="http://schemas.openxmlformats.org/presentationml/2006/ole">
            <p:oleObj spid="_x0000_s3078" r:id="rId3" imgW="8144962" imgH="4932091" progId="Excel.Sheet.8">
              <p:embed/>
            </p:oleObj>
          </a:graphicData>
        </a:graphic>
      </p:graphicFrame>
      <p:pic>
        <p:nvPicPr>
          <p:cNvPr id="3081" name="Рисунок 4" descr="каска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 flipH="1" flipV="1">
            <a:off x="500063" y="1357313"/>
            <a:ext cx="1392237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096A2-9FC7-4741-BC7F-B133E1EB7751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42938"/>
            <a:ext cx="9144000" cy="7143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333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cap="small" dirty="0" smtClean="0"/>
              <a:t>Смертельный травматизм</a:t>
            </a:r>
            <a:endParaRPr lang="ru-RU" sz="3600" b="1" cap="small" dirty="0"/>
          </a:p>
        </p:txBody>
      </p:sp>
      <p:graphicFrame>
        <p:nvGraphicFramePr>
          <p:cNvPr id="4102" name="Object 6"/>
          <p:cNvGraphicFramePr>
            <a:graphicFrameLocks noGrp="1"/>
          </p:cNvGraphicFramePr>
          <p:nvPr>
            <p:ph idx="1"/>
          </p:nvPr>
        </p:nvGraphicFramePr>
        <p:xfrm>
          <a:off x="179388" y="1125538"/>
          <a:ext cx="8643937" cy="5214937"/>
        </p:xfrm>
        <a:graphic>
          <a:graphicData uri="http://schemas.openxmlformats.org/presentationml/2006/ole">
            <p:oleObj spid="_x0000_s4102" r:id="rId3" imgW="8644877" imgH="5218628" progId="Excel.Sheet.8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14500" y="1643063"/>
            <a:ext cx="1654175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small" dirty="0">
                <a:latin typeface="+mn-lt"/>
                <a:cs typeface="+mn-cs"/>
              </a:rPr>
              <a:t>Казань</a:t>
            </a:r>
            <a:r>
              <a:rPr lang="ru-RU" sz="2000" dirty="0">
                <a:latin typeface="+mn-lt"/>
                <a:cs typeface="+mn-cs"/>
              </a:rPr>
              <a:t> (</a:t>
            </a:r>
            <a:r>
              <a:rPr lang="ru-RU" sz="4000" b="1" dirty="0">
                <a:solidFill>
                  <a:srgbClr val="C00000"/>
                </a:solidFill>
                <a:latin typeface="+mn-lt"/>
                <a:cs typeface="+mn-cs"/>
              </a:rPr>
              <a:t>36</a:t>
            </a:r>
            <a:r>
              <a:rPr lang="ru-RU" sz="2000" dirty="0">
                <a:latin typeface="+mn-lt"/>
                <a:cs typeface="+mn-cs"/>
              </a:rPr>
              <a:t>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28688" y="3214688"/>
            <a:ext cx="2863850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small" dirty="0">
                <a:latin typeface="+mn-lt"/>
                <a:cs typeface="+mn-cs"/>
              </a:rPr>
              <a:t>Набережные Челны </a:t>
            </a:r>
            <a:r>
              <a:rPr lang="ru-RU" sz="2000" dirty="0">
                <a:latin typeface="+mn-lt"/>
                <a:cs typeface="+mn-cs"/>
              </a:rPr>
              <a:t>(</a:t>
            </a:r>
            <a:r>
              <a:rPr lang="ru-RU" sz="3600" b="1" dirty="0">
                <a:solidFill>
                  <a:srgbClr val="C00000"/>
                </a:solidFill>
                <a:latin typeface="+mn-lt"/>
                <a:cs typeface="+mn-cs"/>
              </a:rPr>
              <a:t>14</a:t>
            </a:r>
            <a:r>
              <a:rPr lang="ru-RU" sz="2000" dirty="0">
                <a:latin typeface="+mn-lt"/>
                <a:cs typeface="+mn-cs"/>
              </a:rPr>
              <a:t>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14500" y="5643563"/>
            <a:ext cx="210820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small" dirty="0" err="1">
                <a:latin typeface="+mn-lt"/>
                <a:cs typeface="+mn-cs"/>
              </a:rPr>
              <a:t>Лаишевский</a:t>
            </a:r>
            <a:r>
              <a:rPr lang="ru-RU" sz="2000" b="1" cap="small" dirty="0">
                <a:latin typeface="+mn-lt"/>
                <a:cs typeface="+mn-cs"/>
              </a:rPr>
              <a:t> р.</a:t>
            </a:r>
            <a:r>
              <a:rPr lang="ru-RU" sz="2000" dirty="0">
                <a:latin typeface="+mn-lt"/>
                <a:cs typeface="+mn-cs"/>
              </a:rPr>
              <a:t> (</a:t>
            </a:r>
            <a:r>
              <a:rPr lang="ru-RU" sz="2800" b="1" dirty="0">
                <a:solidFill>
                  <a:srgbClr val="C00000"/>
                </a:solidFill>
                <a:latin typeface="+mn-lt"/>
                <a:cs typeface="+mn-cs"/>
              </a:rPr>
              <a:t>7</a:t>
            </a:r>
            <a:r>
              <a:rPr lang="ru-RU" sz="2000" dirty="0">
                <a:latin typeface="+mn-lt"/>
                <a:cs typeface="+mn-cs"/>
              </a:rPr>
              <a:t>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643313" y="3786188"/>
            <a:ext cx="2409825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small" dirty="0" err="1">
                <a:latin typeface="+mn-lt"/>
                <a:cs typeface="+mn-cs"/>
              </a:rPr>
              <a:t>Альметьевский</a:t>
            </a:r>
            <a:r>
              <a:rPr lang="ru-RU" sz="2000" b="1" cap="small" dirty="0">
                <a:latin typeface="+mn-lt"/>
                <a:cs typeface="+mn-cs"/>
              </a:rPr>
              <a:t> р</a:t>
            </a:r>
            <a:r>
              <a:rPr lang="ru-RU" sz="2000" dirty="0">
                <a:latin typeface="+mn-lt"/>
                <a:cs typeface="+mn-cs"/>
              </a:rPr>
              <a:t>. (</a:t>
            </a:r>
            <a:r>
              <a:rPr lang="ru-RU" sz="2800" b="1" dirty="0">
                <a:solidFill>
                  <a:srgbClr val="C00000"/>
                </a:solidFill>
                <a:latin typeface="+mn-lt"/>
                <a:cs typeface="+mn-cs"/>
              </a:rPr>
              <a:t>6</a:t>
            </a:r>
            <a:r>
              <a:rPr lang="ru-RU" sz="2000" dirty="0">
                <a:latin typeface="+mn-lt"/>
                <a:cs typeface="+mn-cs"/>
              </a:rPr>
              <a:t>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14813" y="5786438"/>
            <a:ext cx="241935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small" dirty="0">
                <a:latin typeface="+mn-lt"/>
                <a:cs typeface="+mn-cs"/>
              </a:rPr>
              <a:t>Нижнекамский р</a:t>
            </a:r>
            <a:r>
              <a:rPr lang="ru-RU" sz="2000" dirty="0">
                <a:latin typeface="+mn-lt"/>
                <a:cs typeface="+mn-cs"/>
              </a:rPr>
              <a:t>. (</a:t>
            </a:r>
            <a:r>
              <a:rPr lang="ru-RU" sz="2800" b="1" dirty="0">
                <a:solidFill>
                  <a:srgbClr val="C00000"/>
                </a:solidFill>
                <a:latin typeface="+mn-lt"/>
                <a:cs typeface="+mn-cs"/>
              </a:rPr>
              <a:t>5</a:t>
            </a:r>
            <a:r>
              <a:rPr lang="ru-RU" sz="2000" dirty="0">
                <a:latin typeface="+mn-lt"/>
                <a:cs typeface="+mn-cs"/>
              </a:rPr>
              <a:t>)</a:t>
            </a:r>
          </a:p>
        </p:txBody>
      </p:sp>
      <p:sp>
        <p:nvSpPr>
          <p:cNvPr id="4109" name="Прямоугольник 10"/>
          <p:cNvSpPr>
            <a:spLocks noChangeArrowheads="1"/>
          </p:cNvSpPr>
          <p:nvPr/>
        </p:nvSpPr>
        <p:spPr bwMode="auto">
          <a:xfrm>
            <a:off x="6286500" y="4286250"/>
            <a:ext cx="2908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latin typeface="Calibri" pitchFamily="34" charset="0"/>
              </a:rPr>
              <a:t>ЗЕЛЕНОДОЛЬСКИ</a:t>
            </a:r>
            <a:r>
              <a:rPr lang="ru-RU" sz="2000" b="1">
                <a:latin typeface="Calibri" pitchFamily="34" charset="0"/>
              </a:rPr>
              <a:t>Й Р.</a:t>
            </a:r>
            <a:r>
              <a:rPr lang="ru-RU" sz="2000">
                <a:latin typeface="Calibri" pitchFamily="34" charset="0"/>
              </a:rPr>
              <a:t> (</a:t>
            </a:r>
            <a:r>
              <a:rPr lang="ru-RU" sz="2800" b="1">
                <a:solidFill>
                  <a:srgbClr val="C00000"/>
                </a:solidFill>
                <a:latin typeface="Calibri" pitchFamily="34" charset="0"/>
              </a:rPr>
              <a:t>4</a:t>
            </a:r>
            <a:r>
              <a:rPr lang="ru-RU" sz="2000">
                <a:latin typeface="Calibri" pitchFamily="34" charset="0"/>
              </a:rPr>
              <a:t>)</a:t>
            </a:r>
          </a:p>
        </p:txBody>
      </p:sp>
      <p:sp>
        <p:nvSpPr>
          <p:cNvPr id="4110" name="Прямоугольник 11"/>
          <p:cNvSpPr>
            <a:spLocks noChangeArrowheads="1"/>
          </p:cNvSpPr>
          <p:nvPr/>
        </p:nvSpPr>
        <p:spPr bwMode="auto">
          <a:xfrm>
            <a:off x="7158038" y="5572125"/>
            <a:ext cx="1851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>
                <a:latin typeface="Calibri" pitchFamily="34" charset="0"/>
              </a:rPr>
              <a:t>ТУКАЕВСКИЙ Р.</a:t>
            </a:r>
            <a:r>
              <a:rPr lang="ru-RU" sz="1400">
                <a:latin typeface="Calibri" pitchFamily="34" charset="0"/>
              </a:rPr>
              <a:t> (</a:t>
            </a:r>
            <a:r>
              <a:rPr lang="ru-RU" b="1">
                <a:solidFill>
                  <a:srgbClr val="C00000"/>
                </a:solidFill>
                <a:latin typeface="Calibri" pitchFamily="34" charset="0"/>
              </a:rPr>
              <a:t>3</a:t>
            </a:r>
            <a:r>
              <a:rPr lang="ru-RU" sz="1400">
                <a:latin typeface="Calibri" pitchFamily="34" charset="0"/>
              </a:rPr>
              <a:t>)</a:t>
            </a:r>
          </a:p>
        </p:txBody>
      </p:sp>
      <p:sp>
        <p:nvSpPr>
          <p:cNvPr id="41" name="TextBox 40"/>
          <p:cNvSpPr txBox="1"/>
          <p:nvPr/>
        </p:nvSpPr>
        <p:spPr>
          <a:xfrm rot="5400000">
            <a:off x="7805879" y="337966"/>
            <a:ext cx="461665" cy="2214578"/>
          </a:xfrm>
          <a:prstGeom prst="rect">
            <a:avLst/>
          </a:prstGeom>
          <a:noFill/>
        </p:spPr>
        <p:txBody>
          <a:bodyPr vert="vert27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  <a:latin typeface="+mn-lt"/>
                <a:cs typeface="+mn-cs"/>
              </a:rPr>
              <a:t>Пострадавшие, чел.</a:t>
            </a:r>
          </a:p>
        </p:txBody>
      </p:sp>
      <p:cxnSp>
        <p:nvCxnSpPr>
          <p:cNvPr id="26" name="Прямая соединительная линия 25"/>
          <p:cNvCxnSpPr>
            <a:stCxn id="6" idx="1"/>
          </p:cNvCxnSpPr>
          <p:nvPr/>
        </p:nvCxnSpPr>
        <p:spPr>
          <a:xfrm rot="10800000">
            <a:off x="1500188" y="1857375"/>
            <a:ext cx="214312" cy="1397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 flipH="1" flipV="1">
            <a:off x="3267869" y="5393532"/>
            <a:ext cx="64293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 flipH="1">
            <a:off x="4471194" y="4668044"/>
            <a:ext cx="690563" cy="952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5608638" y="5608638"/>
            <a:ext cx="642937" cy="1587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6848475" y="5018088"/>
            <a:ext cx="500063" cy="1587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8073232" y="5644356"/>
            <a:ext cx="285750" cy="1587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0" y="642938"/>
            <a:ext cx="9144000" cy="7143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AB2A1-CE69-4538-8067-E3977864C1C1}" type="slidenum">
              <a:rPr lang="ru-RU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500063" y="-26988"/>
            <a:ext cx="8229600" cy="928688"/>
          </a:xfrm>
        </p:spPr>
        <p:txBody>
          <a:bodyPr/>
          <a:lstStyle/>
          <a:p>
            <a:pPr eaLnBrk="1" hangingPunct="1"/>
            <a:r>
              <a:rPr lang="ru-RU" sz="3200" b="1" smtClean="0"/>
              <a:t>СМЕРТЕЛЬНЫЕ СЛУЧАИ НА ПРОИЗВОДСТВЕ</a:t>
            </a:r>
          </a:p>
        </p:txBody>
      </p:sp>
      <p:sp>
        <p:nvSpPr>
          <p:cNvPr id="26626" name="TextBox 6"/>
          <p:cNvSpPr txBox="1">
            <a:spLocks noChangeArrowheads="1"/>
          </p:cNvSpPr>
          <p:nvPr/>
        </p:nvSpPr>
        <p:spPr bwMode="auto">
          <a:xfrm>
            <a:off x="0" y="1071563"/>
            <a:ext cx="4714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 u="sng">
                <a:latin typeface="Calibri" pitchFamily="34" charset="0"/>
              </a:rPr>
              <a:t>Наибольшее количество погибших</a:t>
            </a:r>
          </a:p>
        </p:txBody>
      </p:sp>
      <p:sp>
        <p:nvSpPr>
          <p:cNvPr id="26627" name="Прямоугольник 8"/>
          <p:cNvSpPr>
            <a:spLocks noChangeArrowheads="1"/>
          </p:cNvSpPr>
          <p:nvPr/>
        </p:nvSpPr>
        <p:spPr bwMode="auto">
          <a:xfrm>
            <a:off x="0" y="1749425"/>
            <a:ext cx="592931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3200" b="1">
                <a:latin typeface="Calibri" pitchFamily="34" charset="0"/>
              </a:rPr>
              <a:t>ОАО Авиакомпания «Татарстан»</a:t>
            </a:r>
            <a:r>
              <a:rPr lang="ru-RU" sz="3200">
                <a:latin typeface="Calibri" pitchFamily="34" charset="0"/>
              </a:rPr>
              <a:t>:</a:t>
            </a:r>
            <a:endParaRPr lang="ru-RU" sz="3200" b="1">
              <a:latin typeface="Calibri" pitchFamily="34" charset="0"/>
            </a:endParaRPr>
          </a:p>
        </p:txBody>
      </p:sp>
      <p:sp>
        <p:nvSpPr>
          <p:cNvPr id="26628" name="Прямоугольник 9"/>
          <p:cNvSpPr>
            <a:spLocks noChangeArrowheads="1"/>
          </p:cNvSpPr>
          <p:nvPr/>
        </p:nvSpPr>
        <p:spPr bwMode="auto">
          <a:xfrm>
            <a:off x="1196975" y="3206750"/>
            <a:ext cx="47323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sz="3200">
                <a:latin typeface="Calibri" pitchFamily="34" charset="0"/>
              </a:rPr>
              <a:t>ООО «ЭнДи Мастер ЛТД»:</a:t>
            </a:r>
          </a:p>
        </p:txBody>
      </p:sp>
      <p:sp>
        <p:nvSpPr>
          <p:cNvPr id="26629" name="Прямоугольник 10"/>
          <p:cNvSpPr>
            <a:spLocks noChangeArrowheads="1"/>
          </p:cNvSpPr>
          <p:nvPr/>
        </p:nvSpPr>
        <p:spPr bwMode="auto">
          <a:xfrm>
            <a:off x="2044700" y="4643438"/>
            <a:ext cx="38846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sz="3200" i="1">
                <a:latin typeface="Calibri" pitchFamily="34" charset="0"/>
              </a:rPr>
              <a:t>ООО «Эталон МКС»: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26630" name="Прямоугольник 11"/>
          <p:cNvSpPr>
            <a:spLocks noChangeArrowheads="1"/>
          </p:cNvSpPr>
          <p:nvPr/>
        </p:nvSpPr>
        <p:spPr bwMode="auto">
          <a:xfrm>
            <a:off x="2405063" y="5786438"/>
            <a:ext cx="3524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sz="3200" i="1">
                <a:latin typeface="Calibri" pitchFamily="34" charset="0"/>
              </a:rPr>
              <a:t>МУП «Водоканал»: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26631" name="Прямоугольник 17"/>
          <p:cNvSpPr>
            <a:spLocks noChangeArrowheads="1"/>
          </p:cNvSpPr>
          <p:nvPr/>
        </p:nvSpPr>
        <p:spPr bwMode="auto">
          <a:xfrm>
            <a:off x="5929313" y="1643063"/>
            <a:ext cx="192881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 i="1">
                <a:solidFill>
                  <a:srgbClr val="C00000"/>
                </a:solidFill>
                <a:latin typeface="Calibri" pitchFamily="34" charset="0"/>
              </a:rPr>
              <a:t>6</a:t>
            </a:r>
            <a:r>
              <a:rPr lang="ru-RU" sz="2000" i="1">
                <a:latin typeface="Calibri" pitchFamily="34" charset="0"/>
              </a:rPr>
              <a:t> </a:t>
            </a:r>
            <a:r>
              <a:rPr lang="ru-RU" sz="3200" b="1" i="1">
                <a:latin typeface="Calibri" pitchFamily="34" charset="0"/>
              </a:rPr>
              <a:t>чел.</a:t>
            </a:r>
            <a:endParaRPr lang="ru-RU" sz="3200" b="1">
              <a:latin typeface="Calibri" pitchFamily="34" charset="0"/>
            </a:endParaRPr>
          </a:p>
        </p:txBody>
      </p:sp>
      <p:sp>
        <p:nvSpPr>
          <p:cNvPr id="26632" name="Прямоугольник 18"/>
          <p:cNvSpPr>
            <a:spLocks noChangeArrowheads="1"/>
          </p:cNvSpPr>
          <p:nvPr/>
        </p:nvSpPr>
        <p:spPr bwMode="auto">
          <a:xfrm>
            <a:off x="5929313" y="2900363"/>
            <a:ext cx="13938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600" b="1" i="1">
                <a:solidFill>
                  <a:srgbClr val="C00000"/>
                </a:solidFill>
                <a:latin typeface="Calibri" pitchFamily="34" charset="0"/>
              </a:rPr>
              <a:t>3</a:t>
            </a:r>
            <a:r>
              <a:rPr lang="ru-RU" sz="2000" i="1">
                <a:latin typeface="Calibri" pitchFamily="34" charset="0"/>
              </a:rPr>
              <a:t> </a:t>
            </a:r>
            <a:r>
              <a:rPr lang="ru-RU" sz="3200" b="1" i="1">
                <a:latin typeface="Calibri" pitchFamily="34" charset="0"/>
              </a:rPr>
              <a:t>чел.</a:t>
            </a:r>
          </a:p>
        </p:txBody>
      </p:sp>
      <p:sp>
        <p:nvSpPr>
          <p:cNvPr id="26633" name="Прямоугольник 19"/>
          <p:cNvSpPr>
            <a:spLocks noChangeArrowheads="1"/>
          </p:cNvSpPr>
          <p:nvPr/>
        </p:nvSpPr>
        <p:spPr bwMode="auto">
          <a:xfrm>
            <a:off x="5929313" y="4365625"/>
            <a:ext cx="13938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600" b="1" i="1">
                <a:solidFill>
                  <a:srgbClr val="C00000"/>
                </a:solidFill>
                <a:latin typeface="Calibri" pitchFamily="34" charset="0"/>
              </a:rPr>
              <a:t>2</a:t>
            </a:r>
            <a:r>
              <a:rPr lang="ru-RU" sz="2000" i="1">
                <a:latin typeface="Calibri" pitchFamily="34" charset="0"/>
              </a:rPr>
              <a:t> </a:t>
            </a:r>
            <a:r>
              <a:rPr lang="ru-RU" sz="3200" b="1" i="1">
                <a:latin typeface="Calibri" pitchFamily="34" charset="0"/>
              </a:rPr>
              <a:t>чел.</a:t>
            </a:r>
          </a:p>
        </p:txBody>
      </p:sp>
      <p:sp>
        <p:nvSpPr>
          <p:cNvPr id="26634" name="Прямоугольник 20"/>
          <p:cNvSpPr>
            <a:spLocks noChangeArrowheads="1"/>
          </p:cNvSpPr>
          <p:nvPr/>
        </p:nvSpPr>
        <p:spPr bwMode="auto">
          <a:xfrm>
            <a:off x="5929313" y="5508625"/>
            <a:ext cx="13938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600" b="1" i="1">
                <a:solidFill>
                  <a:srgbClr val="C00000"/>
                </a:solidFill>
                <a:latin typeface="Calibri" pitchFamily="34" charset="0"/>
              </a:rPr>
              <a:t>2</a:t>
            </a:r>
            <a:r>
              <a:rPr lang="ru-RU" sz="2000" i="1">
                <a:latin typeface="Calibri" pitchFamily="34" charset="0"/>
              </a:rPr>
              <a:t> </a:t>
            </a:r>
            <a:r>
              <a:rPr lang="ru-RU" sz="3200" b="1" i="1">
                <a:latin typeface="Calibri" pitchFamily="34" charset="0"/>
              </a:rPr>
              <a:t>чел.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0" y="642938"/>
            <a:ext cx="9144000" cy="7143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217C2A-DF49-49B2-A263-39BF6A14572A}" type="slidenum">
              <a:rPr lang="ru-RU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313</Words>
  <Application>Microsoft Office PowerPoint</Application>
  <PresentationFormat>Экран (4:3)</PresentationFormat>
  <Paragraphs>131</Paragraphs>
  <Slides>13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Тема Office</vt:lpstr>
      <vt:lpstr>Лист Microsoft Excel</vt:lpstr>
      <vt:lpstr>Министр</vt:lpstr>
      <vt:lpstr>ТЕМПЫ РОСТА ЗАРАБОТНОЙ ПЛАТЫ</vt:lpstr>
      <vt:lpstr>НАИБОЛЬШИЙ РАЗМЕР ЗАРПЛАТЫ</vt:lpstr>
      <vt:lpstr>НАИМЕНЬШИЙ РАЗМЕР ЗАРПЛАТЫ</vt:lpstr>
      <vt:lpstr>НАИБОЛЕЕ КРУПНЫЕ ДОЛЖНИКИ</vt:lpstr>
      <vt:lpstr>ЗАДОЛЖЕННОСТЬ ПО ЗАРПЛАТЕ (РАЙОНЫ)</vt:lpstr>
      <vt:lpstr>ОХРАНА ТРУДА. СМЕРТЕЛЬНЫЕ СЛУЧАИ</vt:lpstr>
      <vt:lpstr>СМЕРТЕЛЬНЫЙ ТРАВМАТИЗМ</vt:lpstr>
      <vt:lpstr>СМЕРТЕЛЬНЫЕ СЛУЧАИ НА ПРОИЗВОДСТВЕ</vt:lpstr>
      <vt:lpstr>ПОВТОРНЫЕ СМЕРТЕЛЬНЫЕ СЛУЧАИ НА ПРОИЗВОДСТВЕ</vt:lpstr>
      <vt:lpstr>РОСТ НЕСЧАСТНЫХ СЛУЧАЕВ С ТЯЖЕЛЫМИ ТРАВМАМИ</vt:lpstr>
      <vt:lpstr>НЕСЧАСТНЫЕ СЛУЧАИ С ТЯЖЕЛЫМ ИСХОДОМ</vt:lpstr>
      <vt:lpstr>ПОВТОРНЫЕ НЕСЧАСТНЫЕ СЛУЧАИ С ТЯЖЕЛЫМ ИСХОДОМ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А.Р. Шафигуллина УПЧ</dc:title>
  <dc:creator>KS</dc:creator>
  <cp:lastModifiedBy>Руслан</cp:lastModifiedBy>
  <cp:revision>74</cp:revision>
  <dcterms:created xsi:type="dcterms:W3CDTF">2014-01-19T20:31:53Z</dcterms:created>
  <dcterms:modified xsi:type="dcterms:W3CDTF">2014-01-21T05:25:19Z</dcterms:modified>
</cp:coreProperties>
</file>