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59" r:id="rId2"/>
    <p:sldId id="439" r:id="rId3"/>
    <p:sldId id="441" r:id="rId4"/>
    <p:sldId id="442" r:id="rId5"/>
    <p:sldId id="447" r:id="rId6"/>
    <p:sldId id="451" r:id="rId7"/>
    <p:sldId id="454" r:id="rId8"/>
    <p:sldId id="402" r:id="rId9"/>
    <p:sldId id="445" r:id="rId10"/>
    <p:sldId id="457" r:id="rId11"/>
    <p:sldId id="450" r:id="rId12"/>
    <p:sldId id="413" r:id="rId13"/>
    <p:sldId id="444" r:id="rId14"/>
    <p:sldId id="270" r:id="rId15"/>
  </p:sldIdLst>
  <p:sldSz cx="12192000" cy="6858000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ey Klontsak" initials="A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CC0200"/>
    <a:srgbClr val="FDF1E9"/>
    <a:srgbClr val="EF1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7" autoAdjust="0"/>
    <p:restoredTop sz="94364" autoAdjust="0"/>
  </p:normalViewPr>
  <p:slideViewPr>
    <p:cSldViewPr snapToGrid="0" snapToObjects="1">
      <p:cViewPr varScale="1">
        <p:scale>
          <a:sx n="117" d="100"/>
          <a:sy n="117" d="100"/>
        </p:scale>
        <p:origin x="-150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Relationship Id="rId4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Средний возраст пользователей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5062598737113769E-2"/>
          <c:y val="0.18673867909830785"/>
          <c:w val="0.95266040396907103"/>
          <c:h val="0.813261320901692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возраст</c:v>
                </c:pt>
              </c:strCache>
            </c:strRef>
          </c:tx>
          <c:explosion val="19"/>
          <c:dPt>
            <c:idx val="0"/>
            <c:bubble3D val="0"/>
            <c:spPr>
              <a:solidFill>
                <a:schemeClr val="accent6">
                  <a:tint val="50000"/>
                  <a:alpha val="90000"/>
                </a:schemeClr>
              </a:solidFill>
              <a:ln w="19050">
                <a:solidFill>
                  <a:schemeClr val="accent6">
                    <a:tint val="5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tint val="5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tint val="5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CBB-4981-B310-DC5205CB3B20}"/>
              </c:ext>
            </c:extLst>
          </c:dPt>
          <c:dPt>
            <c:idx val="1"/>
            <c:bubble3D val="0"/>
            <c:spPr>
              <a:solidFill>
                <a:schemeClr val="accent6">
                  <a:tint val="70000"/>
                  <a:alpha val="90000"/>
                </a:schemeClr>
              </a:solidFill>
              <a:ln w="19050">
                <a:solidFill>
                  <a:schemeClr val="accent6">
                    <a:tint val="7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tint val="7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tint val="7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CBB-4981-B310-DC5205CB3B20}"/>
              </c:ext>
            </c:extLst>
          </c:dPt>
          <c:dPt>
            <c:idx val="2"/>
            <c:bubble3D val="0"/>
            <c:spPr>
              <a:solidFill>
                <a:schemeClr val="accent6">
                  <a:tint val="90000"/>
                  <a:alpha val="90000"/>
                </a:schemeClr>
              </a:solidFill>
              <a:ln w="19050">
                <a:solidFill>
                  <a:schemeClr val="accent6">
                    <a:tint val="9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tint val="9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tint val="9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CBB-4981-B310-DC5205CB3B20}"/>
              </c:ext>
            </c:extLst>
          </c:dPt>
          <c:dPt>
            <c:idx val="3"/>
            <c:bubble3D val="0"/>
            <c:spPr>
              <a:solidFill>
                <a:schemeClr val="accent6">
                  <a:shade val="90000"/>
                  <a:alpha val="90000"/>
                </a:schemeClr>
              </a:solidFill>
              <a:ln w="19050">
                <a:solidFill>
                  <a:schemeClr val="accent6">
                    <a:shade val="9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shade val="9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shade val="9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CBB-4981-B310-DC5205CB3B20}"/>
              </c:ext>
            </c:extLst>
          </c:dPt>
          <c:dPt>
            <c:idx val="4"/>
            <c:bubble3D val="0"/>
            <c:spPr>
              <a:solidFill>
                <a:schemeClr val="accent6">
                  <a:shade val="70000"/>
                  <a:alpha val="90000"/>
                </a:schemeClr>
              </a:solidFill>
              <a:ln w="19050">
                <a:solidFill>
                  <a:schemeClr val="accent6">
                    <a:shade val="7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shade val="7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shade val="7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CBB-4981-B310-DC5205CB3B20}"/>
              </c:ext>
            </c:extLst>
          </c:dPt>
          <c:dPt>
            <c:idx val="5"/>
            <c:bubble3D val="0"/>
            <c:spPr>
              <a:solidFill>
                <a:schemeClr val="accent6">
                  <a:shade val="50000"/>
                  <a:alpha val="90000"/>
                </a:schemeClr>
              </a:solidFill>
              <a:ln w="19050">
                <a:solidFill>
                  <a:schemeClr val="accent6">
                    <a:shade val="5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shade val="5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shade val="5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CBB-4981-B310-DC5205CB3B20}"/>
              </c:ext>
            </c:extLst>
          </c:dPt>
          <c:dLbls>
            <c:dLbl>
              <c:idx val="0"/>
              <c:layout>
                <c:manualLayout>
                  <c:x val="-6.7044660520546907E-4"/>
                  <c:y val="1.7742689324269666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tint val="5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tint val="5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tint val="5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BB-4981-B310-DC5205CB3B20}"/>
                </c:ext>
              </c:extLst>
            </c:dLbl>
            <c:dLbl>
              <c:idx val="1"/>
              <c:layout>
                <c:manualLayout>
                  <c:x val="-8.0650643269542924E-2"/>
                  <c:y val="0.14504366416575024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tint val="7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tint val="7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tint val="7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BB-4981-B310-DC5205CB3B20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tint val="9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tint val="9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tint val="9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shade val="9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shade val="9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shade val="9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3288438091533153E-2"/>
                  <c:y val="8.9984448588211877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shade val="7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shade val="7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shade val="7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BB-4981-B310-DC5205CB3B20}"/>
                </c:ext>
              </c:extLst>
            </c:dLbl>
            <c:dLbl>
              <c:idx val="5"/>
              <c:layout>
                <c:manualLayout>
                  <c:x val="-4.8572729817303727E-2"/>
                  <c:y val="4.6403135595654142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shade val="5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shade val="5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shade val="5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BB-4981-B310-DC5205CB3B20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младше 18 лет</c:v>
                </c:pt>
                <c:pt idx="1">
                  <c:v>18 – 24 года</c:v>
                </c:pt>
                <c:pt idx="2">
                  <c:v>25 – 34 года</c:v>
                </c:pt>
                <c:pt idx="3">
                  <c:v>35 – 44 года</c:v>
                </c:pt>
                <c:pt idx="4">
                  <c:v>45 – 54 года</c:v>
                </c:pt>
                <c:pt idx="5">
                  <c:v>55 и старше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</c:v>
                </c:pt>
                <c:pt idx="1">
                  <c:v>10</c:v>
                </c:pt>
                <c:pt idx="2">
                  <c:v>40</c:v>
                </c:pt>
                <c:pt idx="3">
                  <c:v>31</c:v>
                </c:pt>
                <c:pt idx="4">
                  <c:v>11</c:v>
                </c:pt>
                <c:pt idx="5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38-476F-9F8E-6481DFDF035C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Наиболее</a:t>
            </a:r>
            <a:r>
              <a:rPr lang="ru-RU" sz="2400" baseline="0" dirty="0" smtClean="0">
                <a:solidFill>
                  <a:schemeClr val="bg2">
                    <a:lumMod val="50000"/>
                  </a:schemeClr>
                </a:solidFill>
              </a:rPr>
              <a:t> популярные категории в динамике 2019</a:t>
            </a: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</a:rPr>
              <a:t>/2020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6318979595788764"/>
          <c:y val="0.13674690411801116"/>
          <c:w val="0.63681020404211219"/>
          <c:h val="0.763736743061527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Жилищно-коммунальные услуги</c:v>
                </c:pt>
                <c:pt idx="1">
                  <c:v>Организация дорожного движения</c:v>
                </c:pt>
                <c:pt idx="2">
                  <c:v>Нарушение в наружной рекламе</c:v>
                </c:pt>
                <c:pt idx="3">
                  <c:v>Содержание и ремонт муниципальных дорог</c:v>
                </c:pt>
                <c:pt idx="4">
                  <c:v>Благоустройство территории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2371</c:v>
                </c:pt>
                <c:pt idx="1">
                  <c:v>1941</c:v>
                </c:pt>
                <c:pt idx="2">
                  <c:v>1760</c:v>
                </c:pt>
                <c:pt idx="3">
                  <c:v>9505</c:v>
                </c:pt>
                <c:pt idx="4">
                  <c:v>11592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42-4407-8CD3-AB84DF2447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Жилищно-коммунальные услуги</c:v>
                </c:pt>
                <c:pt idx="1">
                  <c:v>Организация дорожного движения</c:v>
                </c:pt>
                <c:pt idx="2">
                  <c:v>Нарушение в наружной рекламе</c:v>
                </c:pt>
                <c:pt idx="3">
                  <c:v>Содержание и ремонт муниципальных дорог</c:v>
                </c:pt>
                <c:pt idx="4">
                  <c:v>Благоустройство территории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1675</c:v>
                </c:pt>
                <c:pt idx="1">
                  <c:v>1705</c:v>
                </c:pt>
                <c:pt idx="2">
                  <c:v>2118</c:v>
                </c:pt>
                <c:pt idx="3">
                  <c:v>5996</c:v>
                </c:pt>
                <c:pt idx="4">
                  <c:v>13395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42-4407-8CD3-AB84DF244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166429056"/>
        <c:axId val="166430976"/>
      </c:barChart>
      <c:catAx>
        <c:axId val="16642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430976"/>
        <c:crosses val="autoZero"/>
        <c:auto val="1"/>
        <c:lblAlgn val="ctr"/>
        <c:lblOffset val="100"/>
        <c:noMultiLvlLbl val="0"/>
      </c:catAx>
      <c:valAx>
        <c:axId val="16643097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6429056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3614483189357822"/>
          <c:y val="0.47599236439944426"/>
          <c:w val="5.3918401541998388E-2"/>
          <c:h val="0.1181490533237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101993882510642"/>
          <c:y val="4.1035891920116509E-2"/>
          <c:w val="0.48259410334635156"/>
          <c:h val="0.9122902641785303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Лист1!$B$2:$B$10</c:f>
              <c:strCache>
                <c:ptCount val="9"/>
                <c:pt idx="0">
                  <c:v>Министерство земельных и имущественных отношений </c:v>
                </c:pt>
                <c:pt idx="1">
                  <c:v>Министерство строительства, архитектуры и жилищно-коммунального хозяйства</c:v>
                </c:pt>
                <c:pt idx="2">
                  <c:v>Министерство транспорта и дорожного хозяйства </c:v>
                </c:pt>
                <c:pt idx="3">
                  <c:v>Государственная жилищная инспекция </c:v>
                </c:pt>
                <c:pt idx="4">
                  <c:v>Министерство образования и науки </c:v>
                </c:pt>
                <c:pt idx="5">
                  <c:v>Министерство здравоохранения </c:v>
                </c:pt>
                <c:pt idx="6">
                  <c:v>Министерство труда, занятости и социальной защиты </c:v>
                </c:pt>
                <c:pt idx="7">
                  <c:v>Министерство цифрового развития государственного управления, информационных технологий и связи </c:v>
                </c:pt>
                <c:pt idx="8">
                  <c:v>Министерство промышленности и торговли</c:v>
                </c:pt>
              </c:strCache>
            </c:strRef>
          </c:cat>
          <c:val>
            <c:numRef>
              <c:f>Лист1!$C$2:$C$10</c:f>
              <c:numCache>
                <c:formatCode>0%</c:formatCode>
                <c:ptCount val="9"/>
                <c:pt idx="0">
                  <c:v>0.375</c:v>
                </c:pt>
                <c:pt idx="1">
                  <c:v>0.56999999999999995</c:v>
                </c:pt>
                <c:pt idx="2">
                  <c:v>0.65</c:v>
                </c:pt>
                <c:pt idx="3">
                  <c:v>0.82</c:v>
                </c:pt>
                <c:pt idx="4">
                  <c:v>0.83</c:v>
                </c:pt>
                <c:pt idx="5">
                  <c:v>0.88574793875147217</c:v>
                </c:pt>
                <c:pt idx="6">
                  <c:v>0.92</c:v>
                </c:pt>
                <c:pt idx="7">
                  <c:v>0.97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66-4C04-BE3C-04871A985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23"/>
        <c:axId val="58394880"/>
        <c:axId val="58400768"/>
      </c:barChart>
      <c:catAx>
        <c:axId val="5839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400768"/>
        <c:crosses val="autoZero"/>
        <c:auto val="1"/>
        <c:lblAlgn val="ctr"/>
        <c:lblOffset val="100"/>
        <c:noMultiLvlLbl val="0"/>
      </c:catAx>
      <c:valAx>
        <c:axId val="5840076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crossAx val="5839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0.90938</cdr:x>
      <cdr:y>0.03564</cdr:y>
    </cdr:from>
    <cdr:to>
      <cdr:x>0.92187</cdr:x>
      <cdr:y>0.07547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617726" y="187286"/>
          <a:ext cx="132201" cy="2093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0.88687</cdr:x>
      <cdr:y>0.06811</cdr:y>
    </cdr:from>
    <cdr:to>
      <cdr:x>0.9451</cdr:x>
      <cdr:y>0.15209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143389" y="348558"/>
          <a:ext cx="600339" cy="4297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00B050"/>
              </a:solidFill>
            </a:rPr>
            <a:t>+33%</a:t>
          </a:r>
          <a:endParaRPr lang="ru-RU" sz="14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0.87187</cdr:x>
      <cdr:y>0.16349</cdr:y>
    </cdr:from>
    <cdr:to>
      <cdr:x>0.93411</cdr:x>
      <cdr:y>0.21057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8988835" y="836629"/>
          <a:ext cx="641681" cy="240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00B050"/>
              </a:solidFill>
            </a:rPr>
            <a:t>+92%</a:t>
          </a:r>
          <a:endParaRPr lang="ru-RU" sz="14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0.86</cdr:x>
      <cdr:y>0.26232</cdr:y>
    </cdr:from>
    <cdr:to>
      <cdr:x>0.93066</cdr:x>
      <cdr:y>0.31683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65BBE9A0-E21F-4245-97FB-104CE594539A}"/>
            </a:ext>
          </a:extLst>
        </cdr:cNvPr>
        <cdr:cNvSpPr txBox="1"/>
      </cdr:nvSpPr>
      <cdr:spPr>
        <a:xfrm xmlns:a="http://schemas.openxmlformats.org/drawingml/2006/main">
          <a:off x="8866397" y="1342381"/>
          <a:ext cx="728493" cy="278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00B050"/>
              </a:solidFill>
            </a:rPr>
            <a:t>+13%</a:t>
          </a:r>
          <a:endParaRPr lang="ru-RU" sz="14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0.84368</cdr:x>
      <cdr:y>0.3619</cdr:y>
    </cdr:from>
    <cdr:to>
      <cdr:x>0.89472</cdr:x>
      <cdr:y>0.41641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FC1CB94B-3920-45FA-856A-4586E1A22193}"/>
            </a:ext>
          </a:extLst>
        </cdr:cNvPr>
        <cdr:cNvSpPr txBox="1"/>
      </cdr:nvSpPr>
      <cdr:spPr>
        <a:xfrm xmlns:a="http://schemas.openxmlformats.org/drawingml/2006/main">
          <a:off x="8698169" y="1851950"/>
          <a:ext cx="526211" cy="278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smtClean="0">
              <a:solidFill>
                <a:srgbClr val="00B050"/>
              </a:solidFill>
            </a:rPr>
            <a:t>+</a:t>
          </a:r>
          <a:r>
            <a:rPr lang="ru-RU" sz="1400" b="1" dirty="0">
              <a:solidFill>
                <a:srgbClr val="00B050"/>
              </a:solidFill>
            </a:rPr>
            <a:t>2</a:t>
          </a:r>
          <a:r>
            <a:rPr lang="en-US" sz="1400" b="1" smtClean="0">
              <a:solidFill>
                <a:srgbClr val="00B050"/>
              </a:solidFill>
            </a:rPr>
            <a:t>%</a:t>
          </a:r>
          <a:endParaRPr lang="ru-RU" sz="14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0.82341</cdr:x>
      <cdr:y>0.46789</cdr:y>
    </cdr:from>
    <cdr:to>
      <cdr:x>0.89096</cdr:x>
      <cdr:y>0.52733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6F798841-FA7A-490A-90F8-DDA961CE57D1}"/>
            </a:ext>
          </a:extLst>
        </cdr:cNvPr>
        <cdr:cNvSpPr txBox="1"/>
      </cdr:nvSpPr>
      <cdr:spPr>
        <a:xfrm xmlns:a="http://schemas.openxmlformats.org/drawingml/2006/main">
          <a:off x="8489163" y="2394316"/>
          <a:ext cx="696424" cy="304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>
              <a:solidFill>
                <a:srgbClr val="FF0000"/>
              </a:solidFill>
            </a:rPr>
            <a:t>-</a:t>
          </a:r>
          <a:r>
            <a:rPr lang="ru-RU" sz="1400" b="1" smtClean="0">
              <a:solidFill>
                <a:srgbClr val="FF0000"/>
              </a:solidFill>
            </a:rPr>
            <a:t>17</a:t>
          </a:r>
          <a:r>
            <a:rPr lang="en-US" sz="1400" b="1" smtClean="0">
              <a:solidFill>
                <a:srgbClr val="FF0000"/>
              </a:solidFill>
            </a:rPr>
            <a:t>%</a:t>
          </a:r>
          <a:endParaRPr lang="ru-RU" sz="1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0.81765</cdr:x>
      <cdr:y>0.56498</cdr:y>
    </cdr:from>
    <cdr:to>
      <cdr:x>0.86869</cdr:x>
      <cdr:y>0.61949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6F798841-FA7A-490A-90F8-DDA961CE57D1}"/>
            </a:ext>
          </a:extLst>
        </cdr:cNvPr>
        <cdr:cNvSpPr txBox="1"/>
      </cdr:nvSpPr>
      <cdr:spPr>
        <a:xfrm xmlns:a="http://schemas.openxmlformats.org/drawingml/2006/main">
          <a:off x="8429793" y="2891160"/>
          <a:ext cx="526212" cy="278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smtClean="0">
              <a:solidFill>
                <a:srgbClr val="FF0000"/>
              </a:solidFill>
            </a:rPr>
            <a:t>-3</a:t>
          </a:r>
          <a:r>
            <a:rPr lang="en-US" sz="1400" b="1" smtClean="0">
              <a:solidFill>
                <a:srgbClr val="FF0000"/>
              </a:solidFill>
            </a:rPr>
            <a:t>%</a:t>
          </a:r>
          <a:endParaRPr lang="ru-RU" sz="1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0.75132</cdr:x>
      <cdr:y>0.67103</cdr:y>
    </cdr:from>
    <cdr:to>
      <cdr:x>0.80237</cdr:x>
      <cdr:y>0.72554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E47CC5A9-8C5F-486D-992A-B5D3CA2C6AD8}"/>
            </a:ext>
          </a:extLst>
        </cdr:cNvPr>
        <cdr:cNvSpPr txBox="1"/>
      </cdr:nvSpPr>
      <cdr:spPr>
        <a:xfrm xmlns:a="http://schemas.openxmlformats.org/drawingml/2006/main">
          <a:off x="7745970" y="3433839"/>
          <a:ext cx="526314" cy="278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FF0000"/>
              </a:solidFill>
            </a:rPr>
            <a:t>-3%</a:t>
          </a:r>
          <a:endParaRPr lang="ru-RU" sz="1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0.72289</cdr:x>
      <cdr:y>0.77065</cdr:y>
    </cdr:from>
    <cdr:to>
      <cdr:x>0.7893</cdr:x>
      <cdr:y>0.81353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B0EE1651-FF79-4BC6-88A9-493BB5E35C09}"/>
            </a:ext>
          </a:extLst>
        </cdr:cNvPr>
        <cdr:cNvSpPr txBox="1"/>
      </cdr:nvSpPr>
      <cdr:spPr>
        <a:xfrm xmlns:a="http://schemas.openxmlformats.org/drawingml/2006/main">
          <a:off x="7452892" y="3943610"/>
          <a:ext cx="684570" cy="2194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smtClean="0">
              <a:solidFill>
                <a:srgbClr val="00B050"/>
              </a:solidFill>
            </a:rPr>
            <a:t>+</a:t>
          </a:r>
          <a:r>
            <a:rPr lang="ru-RU" sz="1400" b="1" smtClean="0">
              <a:solidFill>
                <a:srgbClr val="00B050"/>
              </a:solidFill>
            </a:rPr>
            <a:t>1</a:t>
          </a:r>
          <a:r>
            <a:rPr lang="en-US" sz="1400" b="1" smtClean="0">
              <a:solidFill>
                <a:srgbClr val="00B050"/>
              </a:solidFill>
            </a:rPr>
            <a:t>0</a:t>
          </a:r>
          <a:r>
            <a:rPr lang="en-US" b="1" dirty="0">
              <a:solidFill>
                <a:srgbClr val="00B050"/>
              </a:solidFill>
            </a:rPr>
            <a:t>%</a:t>
          </a:r>
          <a:endParaRPr lang="ru-RU" sz="11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0.64138</cdr:x>
      <cdr:y>0.87147</cdr:y>
    </cdr:from>
    <cdr:to>
      <cdr:x>0.70597</cdr:x>
      <cdr:y>0.92683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5766D159-EFDE-42D6-8D04-5FBB050432E6}"/>
            </a:ext>
          </a:extLst>
        </cdr:cNvPr>
        <cdr:cNvSpPr txBox="1"/>
      </cdr:nvSpPr>
      <cdr:spPr>
        <a:xfrm xmlns:a="http://schemas.openxmlformats.org/drawingml/2006/main">
          <a:off x="6612512" y="4459518"/>
          <a:ext cx="665898" cy="2832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00B050"/>
              </a:solidFill>
            </a:rPr>
            <a:t>+13%</a:t>
          </a:r>
          <a:endParaRPr lang="ru-RU" sz="1400" b="1" dirty="0">
            <a:solidFill>
              <a:srgbClr val="00B05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9D2E0-26DD-1341-BBDA-11BB4E32AEBF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958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D646F-79ED-704D-9157-3F42BD4F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889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646F-79ED-704D-9157-3F42BD4F7D8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717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537435-C6AB-42AB-AC7B-E4CC5B22B7A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99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CB6CCA-8B54-CC46-9F6D-081A00094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9F7660-B0C5-0349-ACD9-D8B779188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69C528-9EE8-BE43-8F54-4C2409D1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0DD8F-B73F-44DB-9705-5B8ACE57B1A7}" type="datetime1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C9606A-3A76-9E40-A50A-193F6F137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CBC213-37A2-7740-BE40-382F8562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91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0E883F-3ECA-144B-8990-DFE75793B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68108-9E47-1646-B773-D29897093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450783-9D51-7A40-B1F3-A062A3492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6AB8-D0A8-4E88-9A89-FCB8D772D7DB}" type="datetime1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8E9963-8887-0548-AC45-B4AE4EF17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38B80C-95F9-5046-92FE-58ACC696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71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C2CF48F-002D-4648-BD92-B9E6CDF4DD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BE11E8-80AA-B446-965F-9EBBDDB66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C40E-AEDA-F44D-9FE7-E89BE9F9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1A97-1D9A-4E87-81AE-8DAC6AFEF4F5}" type="datetime1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4B81B8-1E6C-4D42-87D9-AC1A8FB5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74C3B8-7AE0-9046-98A7-1FA365B45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9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 rot="5400000">
            <a:off x="-3001359" y="1457737"/>
            <a:ext cx="788549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0" b="1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ru-RU" sz="260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7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298406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88444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D65B35-83F8-0D42-885F-94A9498C1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B86C34-8FC9-6D49-99E6-89B3859FA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241312-83FB-784F-B9D1-95B479914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042F2-1A72-412F-9D6E-098E42304F83}" type="datetime1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DF2D5B-9A1E-0545-8057-0870B2FE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2EF950-31C2-2B4C-A121-167135B1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33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FEF714-E576-6C46-BB31-59B47518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398508-7507-1F4A-A013-2F8BDE281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D2D6A2-D647-D746-8227-A45561EA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C0C7-B7AC-4CBC-9C56-9243F6DD0D67}" type="datetime1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A5D1E2-3FA8-914D-985D-D7AFE8457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0AD2C4-F381-1245-AB7E-0C5FF288A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0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288DB5-3C81-2146-B466-57C5C3463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1B94E5-2436-1B49-B33D-379CE4C85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FCABE5-3405-A548-9A51-E5468F90E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B7D33A-628B-9E47-AA8C-5DF5EF2C0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7C5-44D5-4B89-B0DB-8339D89824F3}" type="datetime1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53CBC6-EB42-DB44-BB29-6E2593DB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75AF9E-8B70-0E4C-842C-E07164BB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7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BC181E-EECD-734C-9447-E42F2F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261772-D3CA-A84D-88C7-430589899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E0F015-C7A1-3E47-943F-83B3CFB9A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FD5A0B-D283-F140-9305-8EBE4A1B6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2826B0B-2C9B-3740-B8E6-068BF45B2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70678E-746B-2348-A91C-556D367B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5171-FA6D-4695-AC29-999AED445CD8}" type="datetime1">
              <a:rPr lang="ru-RU" smtClean="0"/>
              <a:t>09.06.2020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FBD0B8C-56BC-EC4F-A5FC-DF6F39FE3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BA3CAF0-7579-844B-AD22-FBA1418F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11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CDDCE4-F90D-FE4E-9534-E98FD413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F4FC23-9C51-4B4D-B4C9-D76A3270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20BB7-8993-4CC3-B5F5-6650DE214748}" type="datetime1">
              <a:rPr lang="ru-RU" smtClean="0"/>
              <a:t>09.06.2020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A618D21-63DE-B940-874B-CA7704691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3E977F-B57F-1D44-837A-2EA91D0E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02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8C8CF8B-7352-934B-B6E1-0E91C308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F28F-4D13-4114-A01C-2FBCF4FEC95A}" type="datetime1">
              <a:rPr lang="ru-RU" smtClean="0"/>
              <a:t>09.06.2020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9ACD51-360B-C94C-8BEA-3E66BF96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5A8D17-8B46-E74C-B257-647DD1AA7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56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25265-C027-ED4A-9BB2-475FDC3A4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BA3DDB-677D-3E4E-B0FE-F73F907D9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0332FF-89E5-604C-8102-8ADC69F37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11B123-7864-6F4B-808C-25CA0F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F2734-0FBC-4952-8CED-51B75D2B01D4}" type="datetime1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0819DD-9876-A944-B9CB-4E1FFEA2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F3A011-591A-444D-A2E2-700907A0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3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0D4B35-E7A3-B943-8657-7768B552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A64E20-C8CC-0E42-8A73-0EB3EF99E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057906-BA3E-C543-B6E5-130BD32FF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06C72F-2AD7-9340-8EF4-5FEA7CE9C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09E0-9E7A-46A6-887E-C4B6437801F4}" type="datetime1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459944-675A-5A4A-A287-624C58FD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2683F9-F659-6B40-B0BC-66FB4545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92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9F04A1B-4ED8-B148-B13B-9275703CF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7B16DD-352B-C54C-86AB-5C0CE5812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209EE2-B5FE-7D46-B72F-A36BF77237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72065-51BF-4B32-A7B5-4C1860F876B9}" type="datetime1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664930-9A08-074E-A691-DAAC55E9D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A9B9FF-3809-FE44-91B1-6B3690BFC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92D98-294E-7D4D-99BE-2CBA00AA9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74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8AC4891-4235-F84F-B9D2-6B315A73E0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9F150D-009F-C543-8123-51EEC45B4CC4}"/>
              </a:ext>
            </a:extLst>
          </p:cNvPr>
          <p:cNvSpPr txBox="1"/>
          <p:nvPr/>
        </p:nvSpPr>
        <p:spPr>
          <a:xfrm>
            <a:off x="652716" y="986948"/>
            <a:ext cx="10886567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Ubuntu" panose="020B0504030602030204" pitchFamily="34" charset="0"/>
                <a:cs typeface="Arial" panose="020B0604020202020204" pitchFamily="34" charset="0"/>
              </a:rPr>
              <a:t>Государственная информационная система Республики Татарстан</a:t>
            </a:r>
            <a:endParaRPr lang="ru-RU" sz="4800" b="1" dirty="0">
              <a:latin typeface="Ubuntu" panose="020B0504030602030204" pitchFamily="34" charset="0"/>
              <a:cs typeface="Arial" panose="020B0604020202020204" pitchFamily="34" charset="0"/>
            </a:endParaRPr>
          </a:p>
          <a:p>
            <a:r>
              <a:rPr lang="ru-RU" sz="4800" b="1" dirty="0" smtClean="0">
                <a:latin typeface="Ubuntu" panose="020B0504030602030204" pitchFamily="34" charset="0"/>
                <a:cs typeface="Arial" panose="020B0604020202020204" pitchFamily="34" charset="0"/>
              </a:rPr>
              <a:t>«Народный контроль»</a:t>
            </a:r>
          </a:p>
          <a:p>
            <a:endParaRPr lang="ru-RU" sz="3200" b="1" dirty="0" smtClean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D2BC068-CF03-C043-8EBA-763561779E0E}"/>
              </a:ext>
            </a:extLst>
          </p:cNvPr>
          <p:cNvSpPr/>
          <p:nvPr/>
        </p:nvSpPr>
        <p:spPr>
          <a:xfrm>
            <a:off x="-1" y="5523345"/>
            <a:ext cx="6520874" cy="732013"/>
          </a:xfrm>
          <a:prstGeom prst="rect">
            <a:avLst/>
          </a:prstGeom>
          <a:solidFill>
            <a:srgbClr val="A0D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0CAFCA92-BF81-CD4D-8DD2-BF63422CACD1}"/>
              </a:ext>
            </a:extLst>
          </p:cNvPr>
          <p:cNvSpPr/>
          <p:nvPr/>
        </p:nvSpPr>
        <p:spPr>
          <a:xfrm>
            <a:off x="5751650" y="5564967"/>
            <a:ext cx="688698" cy="688696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NK.png" descr="N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59799" y="2648208"/>
            <a:ext cx="2794001" cy="279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33" y="5612259"/>
            <a:ext cx="604662" cy="6046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16218" y="5724649"/>
            <a:ext cx="1937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Минцифра РТ</a:t>
            </a:r>
            <a:endParaRPr lang="ru-RU" sz="20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5772727" y="6505277"/>
            <a:ext cx="403676" cy="20032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 dirty="0"/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2809060" y="507034"/>
            <a:ext cx="9387465" cy="594360"/>
          </a:xfrm>
          <a:prstGeom prst="rect">
            <a:avLst/>
          </a:prstGeom>
          <a:solidFill>
            <a:srgbClr val="A0D2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 rot="10800000">
            <a:off x="2510447" y="504169"/>
            <a:ext cx="597226" cy="597224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69492" y="644546"/>
            <a:ext cx="8447018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Рейтинг министерств и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ведомств РТ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7676749"/>
              </p:ext>
            </p:extLst>
          </p:nvPr>
        </p:nvGraphicFramePr>
        <p:xfrm>
          <a:off x="524470" y="1388025"/>
          <a:ext cx="11492040" cy="5117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289308" y="4941456"/>
            <a:ext cx="154247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+ </a:t>
            </a:r>
            <a:r>
              <a:rPr lang="ru-RU" sz="1200" dirty="0" smtClean="0">
                <a:solidFill>
                  <a:srgbClr val="00B050"/>
                </a:solidFill>
              </a:rPr>
              <a:t>Положительная динамика 19</a:t>
            </a:r>
            <a:r>
              <a:rPr lang="en-US" sz="1200" dirty="0" smtClean="0">
                <a:solidFill>
                  <a:srgbClr val="00B050"/>
                </a:solidFill>
              </a:rPr>
              <a:t>/20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- </a:t>
            </a:r>
            <a:r>
              <a:rPr lang="ru-RU" sz="1200" dirty="0" smtClean="0">
                <a:solidFill>
                  <a:srgbClr val="FF0000"/>
                </a:solidFill>
              </a:rPr>
              <a:t>Отрицательная динамика 19</a:t>
            </a:r>
            <a:r>
              <a:rPr lang="en-US" sz="1200" dirty="0" smtClean="0">
                <a:solidFill>
                  <a:srgbClr val="FF0000"/>
                </a:solidFill>
              </a:rPr>
              <a:t>/20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493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6006666" y="6505277"/>
            <a:ext cx="416167" cy="26789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 dirty="0"/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2809060" y="507034"/>
            <a:ext cx="9387465" cy="594360"/>
          </a:xfrm>
          <a:prstGeom prst="rect">
            <a:avLst/>
          </a:prstGeom>
          <a:solidFill>
            <a:srgbClr val="A0D2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 rot="10800000">
            <a:off x="2510447" y="504169"/>
            <a:ext cx="597226" cy="597224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07673" y="625144"/>
            <a:ext cx="9084327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Рейтинг исполнительных комитетов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5681" y="1156573"/>
            <a:ext cx="42781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/>
              <a:t>более 1000 уведомлений: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Нижнекамский МР– </a:t>
            </a:r>
            <a:r>
              <a:rPr lang="ru-RU" sz="1600" dirty="0" smtClean="0"/>
              <a:t>74%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г</a:t>
            </a:r>
            <a:r>
              <a:rPr lang="ru-RU" sz="1600" dirty="0"/>
              <a:t>. Набережные Челны – </a:t>
            </a:r>
            <a:r>
              <a:rPr lang="ru-RU" sz="1600" dirty="0" smtClean="0"/>
              <a:t>72%</a:t>
            </a: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г</a:t>
            </a:r>
            <a:r>
              <a:rPr lang="ru-RU" sz="1600" dirty="0"/>
              <a:t>. </a:t>
            </a:r>
            <a:r>
              <a:rPr lang="ru-RU" sz="1600" dirty="0" smtClean="0"/>
              <a:t>Казани – 63%</a:t>
            </a: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 smtClean="0"/>
              <a:t>Альметьевский</a:t>
            </a:r>
            <a:r>
              <a:rPr lang="ru-RU" sz="1600" dirty="0" smtClean="0"/>
              <a:t> МР– 59%</a:t>
            </a:r>
          </a:p>
          <a:p>
            <a:pPr algn="just"/>
            <a:endParaRPr lang="ru-RU" sz="1600" dirty="0"/>
          </a:p>
          <a:p>
            <a:pPr algn="just"/>
            <a:r>
              <a:rPr lang="ru-RU" b="1" u="sng" dirty="0"/>
              <a:t>от 100 до 1000 уведомлений: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rgbClr val="00B050"/>
                </a:solidFill>
              </a:rPr>
              <a:t>Бугульминский</a:t>
            </a:r>
            <a:r>
              <a:rPr lang="ru-RU" sz="1600" dirty="0" smtClean="0">
                <a:solidFill>
                  <a:srgbClr val="00B050"/>
                </a:solidFill>
              </a:rPr>
              <a:t> МР– 73% </a:t>
            </a:r>
            <a:endParaRPr lang="ru-RU" sz="1600" dirty="0">
              <a:solidFill>
                <a:srgbClr val="00B05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B050"/>
                </a:solidFill>
              </a:rPr>
              <a:t>Нурлатский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 smtClean="0">
                <a:solidFill>
                  <a:srgbClr val="00B050"/>
                </a:solidFill>
              </a:rPr>
              <a:t>МР– 68%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rgbClr val="00B050"/>
                </a:solidFill>
              </a:rPr>
              <a:t>Лениногорский</a:t>
            </a:r>
            <a:r>
              <a:rPr lang="ru-RU" sz="1600" dirty="0" smtClean="0">
                <a:solidFill>
                  <a:srgbClr val="00B050"/>
                </a:solidFill>
              </a:rPr>
              <a:t> МР – 65%</a:t>
            </a: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rgbClr val="FF0000"/>
                </a:solidFill>
              </a:rPr>
              <a:t>Лаишевский</a:t>
            </a:r>
            <a:r>
              <a:rPr lang="ru-RU" sz="1600" dirty="0" smtClean="0">
                <a:solidFill>
                  <a:srgbClr val="FF0000"/>
                </a:solidFill>
              </a:rPr>
              <a:t> МР– 50%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rgbClr val="FF0000"/>
                </a:solidFill>
              </a:rPr>
              <a:t>Тукаевский</a:t>
            </a:r>
            <a:r>
              <a:rPr lang="ru-RU" sz="1600" dirty="0" smtClean="0">
                <a:solidFill>
                  <a:srgbClr val="FF0000"/>
                </a:solidFill>
              </a:rPr>
              <a:t> МР– 47%</a:t>
            </a:r>
            <a:endParaRPr lang="ru-RU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FF0000"/>
                </a:solidFill>
              </a:rPr>
              <a:t>Пестречинский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МР– 44%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  <a:p>
            <a:pPr algn="just"/>
            <a:r>
              <a:rPr lang="ru-RU" b="1" u="sng" dirty="0"/>
              <a:t>до 100 уведомлений: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rgbClr val="00B050"/>
                </a:solidFill>
              </a:rPr>
              <a:t>Тюлячинский</a:t>
            </a:r>
            <a:r>
              <a:rPr lang="ru-RU" sz="1600" dirty="0" smtClean="0">
                <a:solidFill>
                  <a:srgbClr val="00B050"/>
                </a:solidFill>
              </a:rPr>
              <a:t> МР– 100%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rgbClr val="00B050"/>
                </a:solidFill>
              </a:rPr>
              <a:t>Атнинский</a:t>
            </a:r>
            <a:r>
              <a:rPr lang="ru-RU" sz="1600" dirty="0" smtClean="0">
                <a:solidFill>
                  <a:srgbClr val="00B050"/>
                </a:solidFill>
              </a:rPr>
              <a:t> МР– 88% </a:t>
            </a:r>
            <a:endParaRPr lang="ru-RU" sz="1600" dirty="0">
              <a:solidFill>
                <a:srgbClr val="00B05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rgbClr val="00B050"/>
                </a:solidFill>
              </a:rPr>
              <a:t>Алькеевский</a:t>
            </a:r>
            <a:r>
              <a:rPr lang="ru-RU" sz="1600" dirty="0" smtClean="0">
                <a:solidFill>
                  <a:srgbClr val="00B050"/>
                </a:solidFill>
              </a:rPr>
              <a:t> МР– 86%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rgbClr val="FF0000"/>
                </a:solidFill>
              </a:rPr>
              <a:t>Кайбицкий</a:t>
            </a:r>
            <a:r>
              <a:rPr lang="ru-RU" sz="1600" dirty="0" smtClean="0">
                <a:solidFill>
                  <a:srgbClr val="FF0000"/>
                </a:solidFill>
              </a:rPr>
              <a:t>  и </a:t>
            </a:r>
            <a:r>
              <a:rPr lang="ru-RU" sz="1600" dirty="0" err="1" smtClean="0">
                <a:solidFill>
                  <a:srgbClr val="FF0000"/>
                </a:solidFill>
              </a:rPr>
              <a:t>Балтасинский</a:t>
            </a:r>
            <a:r>
              <a:rPr lang="ru-RU" sz="1600" dirty="0" smtClean="0">
                <a:solidFill>
                  <a:srgbClr val="FF0000"/>
                </a:solidFill>
              </a:rPr>
              <a:t> МР</a:t>
            </a:r>
            <a:r>
              <a:rPr lang="ru-RU" sz="1600" dirty="0">
                <a:solidFill>
                  <a:srgbClr val="FF0000"/>
                </a:solidFill>
              </a:rPr>
              <a:t>– </a:t>
            </a:r>
            <a:r>
              <a:rPr lang="ru-RU" sz="1600" dirty="0" smtClean="0">
                <a:solidFill>
                  <a:srgbClr val="FF0000"/>
                </a:solidFill>
              </a:rPr>
              <a:t>33%</a:t>
            </a:r>
            <a:endParaRPr lang="ru-RU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FF0000"/>
                </a:solidFill>
              </a:rPr>
              <a:t>Алексеевский МР– 27%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FF0000"/>
                </a:solidFill>
              </a:rPr>
              <a:t>Камско-</a:t>
            </a:r>
            <a:r>
              <a:rPr lang="ru-RU" sz="1600" dirty="0" err="1" smtClean="0">
                <a:solidFill>
                  <a:srgbClr val="FF0000"/>
                </a:solidFill>
              </a:rPr>
              <a:t>Устьинский</a:t>
            </a:r>
            <a:r>
              <a:rPr lang="ru-RU" sz="1600" dirty="0" smtClean="0">
                <a:solidFill>
                  <a:srgbClr val="FF0000"/>
                </a:solidFill>
              </a:rPr>
              <a:t> МР– 17%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8" y="2573915"/>
            <a:ext cx="24288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064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8AC4891-4235-F84F-B9D2-6B315A73E0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9F150D-009F-C543-8123-51EEC45B4CC4}"/>
              </a:ext>
            </a:extLst>
          </p:cNvPr>
          <p:cNvSpPr txBox="1"/>
          <p:nvPr/>
        </p:nvSpPr>
        <p:spPr>
          <a:xfrm>
            <a:off x="760001" y="1307004"/>
            <a:ext cx="1088656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Мероприятия до конца 2020 года</a:t>
            </a:r>
            <a:endParaRPr lang="ru-RU" sz="4800" b="1" dirty="0"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D2BC068-CF03-C043-8EBA-763561779E0E}"/>
              </a:ext>
            </a:extLst>
          </p:cNvPr>
          <p:cNvSpPr/>
          <p:nvPr/>
        </p:nvSpPr>
        <p:spPr>
          <a:xfrm>
            <a:off x="-1" y="5660998"/>
            <a:ext cx="6110289" cy="594360"/>
          </a:xfrm>
          <a:prstGeom prst="rect">
            <a:avLst/>
          </a:prstGeom>
          <a:solidFill>
            <a:srgbClr val="A0D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0CAFCA92-BF81-CD4D-8DD2-BF63422CACD1}"/>
              </a:ext>
            </a:extLst>
          </p:cNvPr>
          <p:cNvSpPr/>
          <p:nvPr/>
        </p:nvSpPr>
        <p:spPr>
          <a:xfrm>
            <a:off x="5825490" y="5660999"/>
            <a:ext cx="597226" cy="597224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1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5938982" y="5772727"/>
            <a:ext cx="424873" cy="1000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13</a:t>
            </a:fld>
            <a:endParaRPr dirty="0"/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2809060" y="507034"/>
            <a:ext cx="9387465" cy="594360"/>
          </a:xfrm>
          <a:prstGeom prst="rect">
            <a:avLst/>
          </a:prstGeom>
          <a:solidFill>
            <a:srgbClr val="A0D2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 rot="10800000">
            <a:off x="2510447" y="504169"/>
            <a:ext cx="597226" cy="597224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07673" y="625144"/>
            <a:ext cx="9084327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Планы до конца 2020 года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0879" y="1579747"/>
            <a:ext cx="831152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42" lvl="0" algn="just"/>
            <a:r>
              <a:rPr lang="ru-RU" sz="3200" b="1" dirty="0"/>
              <a:t>Поддержка </a:t>
            </a:r>
            <a:r>
              <a:rPr lang="ru-RU" sz="3200" dirty="0" smtClean="0"/>
              <a:t>стабильной работы сервиса</a:t>
            </a:r>
            <a:r>
              <a:rPr lang="ru-RU" sz="3200" b="1" dirty="0" smtClean="0"/>
              <a:t>;</a:t>
            </a:r>
          </a:p>
          <a:p>
            <a:pPr marL="20942" lvl="0" algn="just"/>
            <a:endParaRPr lang="ru-RU" sz="3200" b="1" dirty="0"/>
          </a:p>
          <a:p>
            <a:pPr marL="20942" lvl="0" algn="just"/>
            <a:r>
              <a:rPr lang="ru-RU" sz="3200" b="1" dirty="0"/>
              <a:t>Модернизация </a:t>
            </a:r>
            <a:r>
              <a:rPr lang="ru-RU" sz="3200" dirty="0"/>
              <a:t>(расширение функционала) по мере необходимости и обновление дизайна в соответствии с современными запросами </a:t>
            </a:r>
            <a:r>
              <a:rPr lang="ru-RU" sz="3600" dirty="0">
                <a:cs typeface="Arial"/>
              </a:rPr>
              <a:t>пользователей.</a:t>
            </a:r>
          </a:p>
          <a:p>
            <a:pPr marL="20942" lvl="0" algn="just"/>
            <a:endParaRPr lang="ru-RU" sz="3600" b="1" dirty="0" smtClean="0">
              <a:solidFill>
                <a:srgbClr val="214D60"/>
              </a:solidFill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1" y="2011254"/>
            <a:ext cx="2458749" cy="136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295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702552"/>
            <a:ext cx="12192000" cy="155448"/>
          </a:xfrm>
          <a:prstGeom prst="rect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276922" y="2948709"/>
            <a:ext cx="987830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ru-RU" sz="3600" b="1" dirty="0" smtClean="0">
                <a:latin typeface="+mn-lt"/>
              </a:rPr>
              <a:t>Благодарю за внимание!</a:t>
            </a: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409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6006667" y="6505277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2809060" y="507034"/>
            <a:ext cx="9387465" cy="594360"/>
          </a:xfrm>
          <a:prstGeom prst="rect">
            <a:avLst/>
          </a:prstGeom>
          <a:solidFill>
            <a:srgbClr val="A0D2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 rot="10800000">
            <a:off x="2510447" y="504169"/>
            <a:ext cx="597226" cy="597224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07673" y="625144"/>
            <a:ext cx="9084327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Цели и задачи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Снимок экрана 2016-12-13 в 14.06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638" y="1214351"/>
            <a:ext cx="2465422" cy="2610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434" y="3886096"/>
            <a:ext cx="1201641" cy="2259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tiff"/>
          <p:cNvPicPr>
            <a:picLocks noChangeAspect="1"/>
          </p:cNvPicPr>
          <p:nvPr/>
        </p:nvPicPr>
        <p:blipFill>
          <a:blip r:embed="rId4">
            <a:extLst/>
          </a:blip>
          <a:srcRect t="4559"/>
          <a:stretch>
            <a:fillRect/>
          </a:stretch>
        </p:blipFill>
        <p:spPr>
          <a:xfrm>
            <a:off x="1026591" y="4240808"/>
            <a:ext cx="913326" cy="1549660"/>
          </a:xfrm>
          <a:prstGeom prst="rect">
            <a:avLst/>
          </a:prstGeom>
          <a:ln w="12700">
            <a:solidFill>
              <a:srgbClr val="53585F"/>
            </a:solidFill>
            <a:miter lim="400000"/>
          </a:ln>
        </p:spPr>
      </p:pic>
      <p:sp>
        <p:nvSpPr>
          <p:cNvPr id="4" name="Прямоугольник 3"/>
          <p:cNvSpPr/>
          <p:nvPr/>
        </p:nvSpPr>
        <p:spPr>
          <a:xfrm>
            <a:off x="2953217" y="1214351"/>
            <a:ext cx="83916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Цель</a:t>
            </a:r>
          </a:p>
          <a:p>
            <a:pPr algn="just"/>
            <a:r>
              <a:rPr lang="ru-RU" sz="2000" dirty="0" smtClean="0"/>
              <a:t>Вовлечение </a:t>
            </a:r>
            <a:r>
              <a:rPr lang="ru-RU" sz="2000" dirty="0"/>
              <a:t>граждан в решение городских и общереспубликанских </a:t>
            </a:r>
            <a:r>
              <a:rPr lang="ru-RU" sz="2000" dirty="0" smtClean="0"/>
              <a:t>проблем.</a:t>
            </a:r>
          </a:p>
          <a:p>
            <a:endParaRPr lang="ru-RU" sz="2000" dirty="0"/>
          </a:p>
          <a:p>
            <a:r>
              <a:rPr lang="ru-RU" sz="3600" b="1" dirty="0">
                <a:solidFill>
                  <a:srgbClr val="00B050"/>
                </a:solidFill>
              </a:rPr>
              <a:t>Задачи</a:t>
            </a:r>
          </a:p>
          <a:p>
            <a:pPr algn="just"/>
            <a:r>
              <a:rPr lang="ru-RU" sz="2000" dirty="0" smtClean="0"/>
              <a:t>Создать механизм, где каждый может: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сообщить </a:t>
            </a:r>
            <a:r>
              <a:rPr lang="ru-RU" sz="2000" dirty="0"/>
              <a:t>о проблеме, указав её местонахождение и приложив </a:t>
            </a:r>
            <a:r>
              <a:rPr lang="ru-RU" sz="2000" dirty="0" smtClean="0"/>
              <a:t>фотодоказательство;</a:t>
            </a:r>
            <a:endParaRPr lang="ru-RU" sz="20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поддержать </a:t>
            </a:r>
            <a:r>
              <a:rPr lang="ru-RU" sz="2000" dirty="0"/>
              <a:t>указанные в системе проблемы, сделать их </a:t>
            </a:r>
            <a:r>
              <a:rPr lang="ru-RU" sz="2000" dirty="0" smtClean="0"/>
              <a:t>значимее;</a:t>
            </a:r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оценить </a:t>
            </a:r>
            <a:r>
              <a:rPr lang="ru-RU" sz="2000" dirty="0"/>
              <a:t>работу министерства, ведомства или района по решению </a:t>
            </a:r>
            <a:r>
              <a:rPr lang="ru-RU" sz="2000" dirty="0" smtClean="0"/>
              <a:t>уведомлений.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936969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6006667" y="6505277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2809060" y="507034"/>
            <a:ext cx="9387465" cy="594360"/>
          </a:xfrm>
          <a:prstGeom prst="rect">
            <a:avLst/>
          </a:prstGeom>
          <a:solidFill>
            <a:srgbClr val="A0D2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 rot="10800000">
            <a:off x="2510447" y="504169"/>
            <a:ext cx="597226" cy="597224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084726" y="625144"/>
            <a:ext cx="9084327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Демографическая статистика за 5 месяцев 2020 года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9190" y="3492547"/>
            <a:ext cx="1602513" cy="1602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2136" y="3498351"/>
            <a:ext cx="1606481" cy="16064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42%…"/>
          <p:cNvSpPr txBox="1"/>
          <p:nvPr/>
        </p:nvSpPr>
        <p:spPr>
          <a:xfrm>
            <a:off x="2151347" y="5214420"/>
            <a:ext cx="956326" cy="585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marR="6985" algn="ctr">
              <a:defRPr sz="5700" b="1">
                <a:latin typeface="+mj-lt"/>
                <a:ea typeface="+mj-ea"/>
                <a:cs typeface="+mj-cs"/>
                <a:sym typeface="Helvetica"/>
              </a:defRPr>
            </a:pPr>
            <a:r>
              <a:rPr sz="1600" dirty="0" smtClean="0"/>
              <a:t>4</a:t>
            </a:r>
            <a:r>
              <a:rPr lang="ru-RU" sz="1600" dirty="0" smtClean="0"/>
              <a:t>0 </a:t>
            </a:r>
            <a:r>
              <a:rPr sz="1600" dirty="0" smtClean="0"/>
              <a:t>%</a:t>
            </a:r>
            <a:endParaRPr sz="1600" dirty="0"/>
          </a:p>
          <a:p>
            <a:pPr marR="6985" algn="ctr">
              <a:defRPr sz="5700">
                <a:latin typeface="+mj-lt"/>
                <a:ea typeface="+mj-ea"/>
                <a:cs typeface="+mj-cs"/>
                <a:sym typeface="Helvetica"/>
              </a:defRPr>
            </a:pPr>
            <a:r>
              <a:rPr sz="1600" dirty="0" err="1"/>
              <a:t>мужчин</a:t>
            </a:r>
            <a:endParaRPr sz="1600" dirty="0"/>
          </a:p>
        </p:txBody>
      </p:sp>
      <p:sp>
        <p:nvSpPr>
          <p:cNvPr id="14" name="58%…"/>
          <p:cNvSpPr txBox="1"/>
          <p:nvPr/>
        </p:nvSpPr>
        <p:spPr>
          <a:xfrm>
            <a:off x="9319537" y="5259333"/>
            <a:ext cx="919587" cy="58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marR="6985" algn="ctr">
              <a:defRPr sz="5700" b="1"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1600" dirty="0" smtClean="0"/>
              <a:t>60 </a:t>
            </a:r>
            <a:r>
              <a:rPr sz="1600" dirty="0" smtClean="0"/>
              <a:t>%</a:t>
            </a:r>
            <a:endParaRPr sz="1600" dirty="0"/>
          </a:p>
          <a:p>
            <a:pPr marR="6985" algn="ctr">
              <a:defRPr sz="5700">
                <a:latin typeface="+mj-lt"/>
                <a:ea typeface="+mj-ea"/>
                <a:cs typeface="+mj-cs"/>
                <a:sym typeface="Helvetica"/>
              </a:defRPr>
            </a:pPr>
            <a:r>
              <a:rPr sz="1600" dirty="0" err="1"/>
              <a:t>женщин</a:t>
            </a:r>
            <a:endParaRPr sz="16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41006911"/>
              </p:ext>
            </p:extLst>
          </p:nvPr>
        </p:nvGraphicFramePr>
        <p:xfrm>
          <a:off x="3109114" y="2974109"/>
          <a:ext cx="5730086" cy="353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8144" y="1219504"/>
            <a:ext cx="108650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Около </a:t>
            </a:r>
            <a:r>
              <a:rPr lang="ru-RU" sz="2800" b="1" dirty="0" smtClean="0"/>
              <a:t>28 тыс.  уникальных внешних пользователей</a:t>
            </a:r>
            <a:r>
              <a:rPr lang="ru-RU" sz="2000" dirty="0" smtClean="0"/>
              <a:t>, совершили хотя бы одно из действий в системе (подача уведомления, оценка, комментарий и т.д.) </a:t>
            </a:r>
          </a:p>
          <a:p>
            <a:r>
              <a:rPr lang="ru-RU" sz="2000" dirty="0" smtClean="0"/>
              <a:t>Из </a:t>
            </a:r>
            <a:r>
              <a:rPr lang="ru-RU" sz="2000" dirty="0"/>
              <a:t>них </a:t>
            </a:r>
            <a:r>
              <a:rPr lang="ru-RU" sz="2800" b="1" dirty="0" smtClean="0"/>
              <a:t>43% </a:t>
            </a:r>
            <a:r>
              <a:rPr lang="ru-RU" sz="2000" dirty="0" smtClean="0"/>
              <a:t>или </a:t>
            </a:r>
            <a:r>
              <a:rPr lang="ru-RU" sz="2800" b="1" dirty="0" smtClean="0"/>
              <a:t>12 тыс. пользователей </a:t>
            </a:r>
            <a:r>
              <a:rPr lang="ru-RU" sz="2000" dirty="0" smtClean="0"/>
              <a:t>подали хотя бы одно уведомление.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579686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6006667" y="6505277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2809060" y="507034"/>
            <a:ext cx="9387465" cy="594360"/>
          </a:xfrm>
          <a:prstGeom prst="rect">
            <a:avLst/>
          </a:prstGeom>
          <a:solidFill>
            <a:srgbClr val="A0D2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 rot="10800000">
            <a:off x="2510447" y="504169"/>
            <a:ext cx="597226" cy="597224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07673" y="625144"/>
            <a:ext cx="9084327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Популярные категории обращений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517199567"/>
              </p:ext>
            </p:extLst>
          </p:nvPr>
        </p:nvGraphicFramePr>
        <p:xfrm>
          <a:off x="840510" y="2036093"/>
          <a:ext cx="10224654" cy="4399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40510" y="1328207"/>
            <a:ext cx="11018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42" lvl="0"/>
            <a:r>
              <a:rPr lang="ru-RU" sz="3200" baseline="30000" dirty="0" smtClean="0">
                <a:cs typeface="Arial"/>
              </a:rPr>
              <a:t>По состоянию на 1 июня 2020 года </a:t>
            </a:r>
            <a:r>
              <a:rPr lang="ru-RU" sz="3200" baseline="30000" dirty="0">
                <a:cs typeface="Arial"/>
              </a:rPr>
              <a:t>в системе </a:t>
            </a:r>
            <a:r>
              <a:rPr lang="ru-RU" sz="3200" baseline="30000" dirty="0" smtClean="0">
                <a:cs typeface="Arial"/>
              </a:rPr>
              <a:t> </a:t>
            </a:r>
            <a:r>
              <a:rPr lang="ru-RU" sz="3200" baseline="30000" dirty="0">
                <a:cs typeface="Arial"/>
              </a:rPr>
              <a:t>действует </a:t>
            </a:r>
            <a:r>
              <a:rPr lang="ru-RU" sz="4000" b="1" baseline="30000" dirty="0" smtClean="0">
                <a:cs typeface="Arial"/>
              </a:rPr>
              <a:t>61 категория.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7502200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6006667" y="6505277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2809060" y="507034"/>
            <a:ext cx="9387465" cy="594360"/>
          </a:xfrm>
          <a:prstGeom prst="rect">
            <a:avLst/>
          </a:prstGeom>
          <a:solidFill>
            <a:srgbClr val="A0D2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 rot="10800000">
            <a:off x="2510447" y="504169"/>
            <a:ext cx="597226" cy="597224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07673" y="625144"/>
            <a:ext cx="9084327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Новые категории 2020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0447" y="1526444"/>
            <a:ext cx="8794861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42" lvl="0"/>
            <a:r>
              <a:rPr lang="ru-RU" sz="2800" dirty="0"/>
              <a:t>В 2020 году в ГИС РТ «Народный контроль» в тестовом режиме были введены </a:t>
            </a:r>
            <a:r>
              <a:rPr lang="ru-RU" sz="2800" b="1" dirty="0">
                <a:solidFill>
                  <a:srgbClr val="00B050"/>
                </a:solidFill>
              </a:rPr>
              <a:t>2 новые категории</a:t>
            </a:r>
            <a:r>
              <a:rPr lang="ru-RU" sz="2800" b="1" dirty="0" smtClean="0">
                <a:solidFill>
                  <a:srgbClr val="00B050"/>
                </a:solidFill>
              </a:rPr>
              <a:t>:</a:t>
            </a:r>
          </a:p>
          <a:p>
            <a:pPr marL="20942" lvl="0"/>
            <a:endParaRPr lang="ru-RU" sz="4400" b="1" dirty="0"/>
          </a:p>
          <a:p>
            <a:pPr marL="592442" lvl="0" indent="-571500" algn="just">
              <a:buFont typeface="Arial" panose="020B0604020202020204" pitchFamily="34" charset="0"/>
              <a:buChar char="•"/>
            </a:pPr>
            <a:r>
              <a:rPr lang="ru-RU" sz="4400" b="1" baseline="30000" dirty="0" smtClean="0">
                <a:solidFill>
                  <a:srgbClr val="00B050"/>
                </a:solidFill>
                <a:cs typeface="Arial"/>
              </a:rPr>
              <a:t>«Ветеран живет рядом» </a:t>
            </a:r>
            <a:r>
              <a:rPr lang="ru-RU" sz="4400" baseline="30000" dirty="0" smtClean="0">
                <a:solidFill>
                  <a:srgbClr val="00B050"/>
                </a:solidFill>
                <a:cs typeface="Arial"/>
              </a:rPr>
              <a:t>(Модератор категории – Минтруд РТ);</a:t>
            </a:r>
          </a:p>
          <a:p>
            <a:pPr marL="592442" lvl="0" indent="-571500" algn="just">
              <a:buFont typeface="Arial" panose="020B0604020202020204" pitchFamily="34" charset="0"/>
              <a:buChar char="•"/>
            </a:pPr>
            <a:r>
              <a:rPr lang="ru-RU" sz="4400" b="1" baseline="30000" dirty="0" smtClean="0">
                <a:solidFill>
                  <a:srgbClr val="00B050"/>
                </a:solidFill>
                <a:cs typeface="Arial"/>
              </a:rPr>
              <a:t>«COVID-2019</a:t>
            </a:r>
            <a:r>
              <a:rPr lang="ru-RU" sz="4400" b="1" baseline="30000" dirty="0">
                <a:solidFill>
                  <a:srgbClr val="00B050"/>
                </a:solidFill>
                <a:cs typeface="Arial"/>
              </a:rPr>
              <a:t>: предотвращение распространения </a:t>
            </a:r>
            <a:r>
              <a:rPr lang="ru-RU" sz="4400" b="1" baseline="30000" dirty="0" err="1">
                <a:solidFill>
                  <a:srgbClr val="00B050"/>
                </a:solidFill>
                <a:cs typeface="Arial"/>
              </a:rPr>
              <a:t>коронавирусной</a:t>
            </a:r>
            <a:r>
              <a:rPr lang="ru-RU" sz="4400" b="1" baseline="30000" dirty="0">
                <a:solidFill>
                  <a:srgbClr val="00B050"/>
                </a:solidFill>
                <a:cs typeface="Arial"/>
              </a:rPr>
              <a:t> </a:t>
            </a:r>
            <a:r>
              <a:rPr lang="ru-RU" sz="4400" b="1" baseline="30000" dirty="0" smtClean="0">
                <a:solidFill>
                  <a:srgbClr val="00B050"/>
                </a:solidFill>
                <a:cs typeface="Arial"/>
              </a:rPr>
              <a:t>инфекции» </a:t>
            </a:r>
            <a:r>
              <a:rPr lang="ru-RU" sz="4400" baseline="30000" dirty="0" smtClean="0">
                <a:solidFill>
                  <a:srgbClr val="00B050"/>
                </a:solidFill>
                <a:cs typeface="Arial"/>
              </a:rPr>
              <a:t>(Модератор категории – Минздрав РТ).</a:t>
            </a:r>
            <a:endParaRPr lang="ru-RU" sz="4400" baseline="30000" dirty="0">
              <a:solidFill>
                <a:srgbClr val="00B050"/>
              </a:solidFill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1" y="2457921"/>
            <a:ext cx="1856654" cy="18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62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6006667" y="6505277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2809060" y="507034"/>
            <a:ext cx="9387465" cy="594360"/>
          </a:xfrm>
          <a:prstGeom prst="rect">
            <a:avLst/>
          </a:prstGeom>
          <a:solidFill>
            <a:srgbClr val="A0D2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 rot="10800000">
            <a:off x="2510447" y="504169"/>
            <a:ext cx="597226" cy="597224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07673" y="625144"/>
            <a:ext cx="9084327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Закрытие категорий в 2020 году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70545" y="1381002"/>
            <a:ext cx="92178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42" lvl="0" algn="just"/>
            <a:r>
              <a:rPr lang="ru-RU" sz="2800" dirty="0"/>
              <a:t>В связи с низкой активностью подачи уведомлений гражданами, были закрыты   </a:t>
            </a:r>
            <a:r>
              <a:rPr lang="en-US" sz="2800" b="1" dirty="0" smtClean="0">
                <a:solidFill>
                  <a:srgbClr val="FF0000"/>
                </a:solidFill>
              </a:rPr>
              <a:t>3 </a:t>
            </a:r>
            <a:r>
              <a:rPr lang="ru-RU" sz="2800" b="1" dirty="0" smtClean="0">
                <a:solidFill>
                  <a:srgbClr val="FF0000"/>
                </a:solidFill>
              </a:rPr>
              <a:t>категории: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20942" lvl="0" algn="just"/>
            <a:endParaRPr lang="ru-RU" sz="2800" b="1" dirty="0"/>
          </a:p>
          <a:p>
            <a:pPr marL="592442" indent="-571500" algn="just">
              <a:buFont typeface="Arial" panose="020B0604020202020204" pitchFamily="34" charset="0"/>
              <a:buChar char="•"/>
            </a:pPr>
            <a:r>
              <a:rPr lang="ru-RU" sz="3000" b="1" dirty="0"/>
              <a:t>«Семья, находящаяся в социально опасном положении» </a:t>
            </a:r>
            <a:r>
              <a:rPr lang="ru-RU" sz="3000" dirty="0"/>
              <a:t>(Модератор категории – Минтруд РТ);</a:t>
            </a:r>
          </a:p>
          <a:p>
            <a:pPr marL="592442" indent="-571500" algn="just">
              <a:buFont typeface="Arial" panose="020B0604020202020204" pitchFamily="34" charset="0"/>
              <a:buChar char="•"/>
            </a:pPr>
            <a:r>
              <a:rPr lang="ru-RU" sz="3000" b="1" dirty="0"/>
              <a:t>«Диспансеризация» </a:t>
            </a:r>
            <a:r>
              <a:rPr lang="ru-RU" sz="3000" dirty="0"/>
              <a:t>(Модератор категории – Минздрав РТ);</a:t>
            </a:r>
          </a:p>
          <a:p>
            <a:pPr marL="592442" indent="-571500" algn="just">
              <a:buFont typeface="Arial" panose="020B0604020202020204" pitchFamily="34" charset="0"/>
              <a:buChar char="•"/>
            </a:pPr>
            <a:r>
              <a:rPr lang="ru-RU" sz="3000" b="1" dirty="0"/>
              <a:t>«Цифровое телевидение» </a:t>
            </a:r>
            <a:r>
              <a:rPr lang="ru-RU" sz="3000" dirty="0"/>
              <a:t>(Модератор категории – Минцифра РТ).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4" y="226507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789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6006667" y="6505277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2809060" y="507034"/>
            <a:ext cx="9387465" cy="594360"/>
          </a:xfrm>
          <a:prstGeom prst="rect">
            <a:avLst/>
          </a:prstGeom>
          <a:solidFill>
            <a:srgbClr val="A0D2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 rot="10800000">
            <a:off x="2510447" y="504169"/>
            <a:ext cx="597226" cy="597224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07673" y="625144"/>
            <a:ext cx="9084327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Модернизация системы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2192" y="1381002"/>
            <a:ext cx="94501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42" lvl="0" algn="just"/>
            <a:r>
              <a:rPr lang="ru-RU" sz="2400" dirty="0" smtClean="0"/>
              <a:t>В 2020 году на Портале Услуг РТ была </a:t>
            </a:r>
            <a:r>
              <a:rPr lang="ru-RU" sz="2400" dirty="0"/>
              <a:t>произведена доработка по добавлению возможности смены подложки карты. </a:t>
            </a:r>
            <a:endParaRPr lang="ru-RU" sz="2400" dirty="0" smtClean="0"/>
          </a:p>
          <a:p>
            <a:pPr marL="20942" lvl="0" algn="just"/>
            <a:r>
              <a:rPr lang="ru-RU" sz="2400" dirty="0" smtClean="0"/>
              <a:t>Были </a:t>
            </a:r>
            <a:r>
              <a:rPr lang="ru-RU" sz="2400" dirty="0"/>
              <a:t>введены новые </a:t>
            </a:r>
            <a:r>
              <a:rPr lang="ru-RU" sz="2400" dirty="0" smtClean="0"/>
              <a:t>подложки и теперь доступны:</a:t>
            </a:r>
          </a:p>
          <a:p>
            <a:pPr marL="363842" lvl="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Яндекс </a:t>
            </a:r>
          </a:p>
          <a:p>
            <a:pPr marL="363842" lvl="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2ГИС</a:t>
            </a:r>
            <a:r>
              <a:rPr lang="ru-RU" sz="2400" dirty="0"/>
              <a:t>, </a:t>
            </a:r>
            <a:r>
              <a:rPr lang="ru-RU" sz="2400" dirty="0" smtClean="0"/>
              <a:t>Спутник </a:t>
            </a:r>
          </a:p>
          <a:p>
            <a:pPr marL="363842" lvl="0" indent="-342900" algn="just">
              <a:buFont typeface="Arial" panose="020B0604020202020204" pitchFamily="34" charset="0"/>
              <a:buChar char="•"/>
            </a:pPr>
            <a:r>
              <a:rPr lang="ru-RU" sz="2400" dirty="0" err="1" smtClean="0"/>
              <a:t>Геопортал</a:t>
            </a:r>
            <a:r>
              <a:rPr lang="ru-RU" sz="2400" dirty="0" smtClean="0"/>
              <a:t> РТ </a:t>
            </a:r>
          </a:p>
          <a:p>
            <a:pPr marL="363842" lvl="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и </a:t>
            </a:r>
            <a:r>
              <a:rPr lang="en-US" sz="2400" dirty="0" err="1" smtClean="0"/>
              <a:t>Openstreetmap</a:t>
            </a:r>
            <a:r>
              <a:rPr lang="ru-RU" sz="2400" dirty="0" smtClean="0"/>
              <a:t>. 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790" y="2675399"/>
            <a:ext cx="6945010" cy="38690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514" y="2777198"/>
            <a:ext cx="2305050" cy="2092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9141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8AC4891-4235-F84F-B9D2-6B315A73E0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9F150D-009F-C543-8123-51EEC45B4CC4}"/>
              </a:ext>
            </a:extLst>
          </p:cNvPr>
          <p:cNvSpPr txBox="1"/>
          <p:nvPr/>
        </p:nvSpPr>
        <p:spPr>
          <a:xfrm>
            <a:off x="760001" y="1307004"/>
            <a:ext cx="10886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Ubuntu" panose="020B0504030602030204" pitchFamily="34" charset="0"/>
                <a:cs typeface="Arial" panose="020B0604020202020204" pitchFamily="34" charset="0"/>
              </a:rPr>
              <a:t>Итоги 5 месяцев 2020г.</a:t>
            </a:r>
            <a:endParaRPr lang="ru-RU" sz="4800" b="1" dirty="0"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D2BC068-CF03-C043-8EBA-763561779E0E}"/>
              </a:ext>
            </a:extLst>
          </p:cNvPr>
          <p:cNvSpPr/>
          <p:nvPr/>
        </p:nvSpPr>
        <p:spPr>
          <a:xfrm>
            <a:off x="-1" y="5660998"/>
            <a:ext cx="6110289" cy="594360"/>
          </a:xfrm>
          <a:prstGeom prst="rect">
            <a:avLst/>
          </a:prstGeom>
          <a:solidFill>
            <a:srgbClr val="A0D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0CAFCA92-BF81-CD4D-8DD2-BF63422CACD1}"/>
              </a:ext>
            </a:extLst>
          </p:cNvPr>
          <p:cNvSpPr/>
          <p:nvPr/>
        </p:nvSpPr>
        <p:spPr>
          <a:xfrm>
            <a:off x="5825490" y="5660999"/>
            <a:ext cx="597226" cy="597224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2D98-294E-7D4D-99BE-2CBA00AA934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76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6006667" y="6505277"/>
            <a:ext cx="169736" cy="26789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2809060" y="507034"/>
            <a:ext cx="9387465" cy="594360"/>
          </a:xfrm>
          <a:prstGeom prst="rect">
            <a:avLst/>
          </a:prstGeom>
          <a:solidFill>
            <a:srgbClr val="A0D2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 rot="10800000">
            <a:off x="2510447" y="504169"/>
            <a:ext cx="597226" cy="597224"/>
          </a:xfrm>
          <a:prstGeom prst="ellipse">
            <a:avLst/>
          </a:prstGeom>
          <a:solidFill>
            <a:srgbClr val="A0D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07673" y="625144"/>
            <a:ext cx="9084327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Статистика по обработке заявок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7673" y="1491758"/>
            <a:ext cx="8807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Динамика 2019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/2020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 по статусам 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854745"/>
              </p:ext>
            </p:extLst>
          </p:nvPr>
        </p:nvGraphicFramePr>
        <p:xfrm>
          <a:off x="870517" y="2014978"/>
          <a:ext cx="10646479" cy="3263333"/>
        </p:xfrm>
        <a:graphic>
          <a:graphicData uri="http://schemas.openxmlformats.org/drawingml/2006/table">
            <a:tbl>
              <a:tblPr/>
              <a:tblGrid>
                <a:gridCol w="3581410">
                  <a:extLst>
                    <a:ext uri="{9D8B030D-6E8A-4147-A177-3AD203B41FA5}">
                      <a16:colId xmlns:a16="http://schemas.microsoft.com/office/drawing/2014/main" xmlns="" val="2169783410"/>
                    </a:ext>
                  </a:extLst>
                </a:gridCol>
                <a:gridCol w="2579246">
                  <a:extLst>
                    <a:ext uri="{9D8B030D-6E8A-4147-A177-3AD203B41FA5}">
                      <a16:colId xmlns:a16="http://schemas.microsoft.com/office/drawing/2014/main" xmlns="" val="2116754837"/>
                    </a:ext>
                  </a:extLst>
                </a:gridCol>
                <a:gridCol w="2574645">
                  <a:extLst>
                    <a:ext uri="{9D8B030D-6E8A-4147-A177-3AD203B41FA5}">
                      <a16:colId xmlns:a16="http://schemas.microsoft.com/office/drawing/2014/main" xmlns="" val="1019528813"/>
                    </a:ext>
                  </a:extLst>
                </a:gridCol>
                <a:gridCol w="1911178">
                  <a:extLst>
                    <a:ext uri="{9D8B030D-6E8A-4147-A177-3AD203B41FA5}">
                      <a16:colId xmlns:a16="http://schemas.microsoft.com/office/drawing/2014/main" xmlns="" val="2225218468"/>
                    </a:ext>
                  </a:extLst>
                </a:gridCol>
              </a:tblGrid>
              <a:tr h="4435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Статус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</a:t>
                      </a:r>
                      <a:r>
                        <a:rPr lang="ru-RU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мес. </a:t>
                      </a:r>
                      <a:r>
                        <a:rPr lang="ru-RU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</a:t>
                      </a:r>
                      <a:r>
                        <a:rPr lang="ru-RU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мес. </a:t>
                      </a:r>
                      <a:r>
                        <a:rPr lang="ru-RU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Динамика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2730289"/>
                  </a:ext>
                </a:extLst>
              </a:tr>
              <a:tr h="433195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работе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979 (6%)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203 (7%)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28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ru-RU" sz="2800" b="0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6970083"/>
                  </a:ext>
                </a:extLst>
              </a:tr>
              <a:tr h="433195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Запланировано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307 (19%)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912 (23%)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en-US" sz="28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ru-RU" sz="2800" b="0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79288193"/>
                  </a:ext>
                </a:extLst>
              </a:tr>
              <a:tr h="52282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Мотивированный отказ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252 (4%)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252 (4%)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9631646"/>
                  </a:ext>
                </a:extLst>
              </a:tr>
              <a:tr h="498764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Решено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593 (</a:t>
                      </a:r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71%)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504 (</a:t>
                      </a:r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66%)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2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n-US" sz="2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ru-RU" sz="2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5929466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Опубликовано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872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0467597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70517" y="5674280"/>
            <a:ext cx="10845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По итогам 5 месяцев 2020 года отрицательная динамика в </a:t>
            </a:r>
            <a:r>
              <a:rPr lang="ru-RU" sz="2400" dirty="0"/>
              <a:t>7</a:t>
            </a:r>
            <a:r>
              <a:rPr lang="ru-RU" sz="2400" dirty="0" smtClean="0"/>
              <a:t>% или 2 256 опубликованных заявок.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121812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11097</TotalTime>
  <Words>516</Words>
  <Application>Microsoft Office PowerPoint</Application>
  <PresentationFormat>Произвольный</PresentationFormat>
  <Paragraphs>128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Arthur Fatkhuollin</dc:creator>
  <cp:lastModifiedBy>Администратор</cp:lastModifiedBy>
  <cp:revision>947</cp:revision>
  <cp:lastPrinted>2020-06-09T14:25:23Z</cp:lastPrinted>
  <dcterms:created xsi:type="dcterms:W3CDTF">2020-03-12T10:06:43Z</dcterms:created>
  <dcterms:modified xsi:type="dcterms:W3CDTF">2020-06-09T14:28:08Z</dcterms:modified>
</cp:coreProperties>
</file>