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8"/>
  </p:notesMasterIdLst>
  <p:sldIdLst>
    <p:sldId id="362" r:id="rId2"/>
    <p:sldId id="371" r:id="rId3"/>
    <p:sldId id="370" r:id="rId4"/>
    <p:sldId id="451" r:id="rId5"/>
    <p:sldId id="427" r:id="rId6"/>
    <p:sldId id="425" r:id="rId7"/>
    <p:sldId id="434" r:id="rId8"/>
    <p:sldId id="426" r:id="rId9"/>
    <p:sldId id="431" r:id="rId10"/>
    <p:sldId id="433" r:id="rId11"/>
    <p:sldId id="455" r:id="rId12"/>
    <p:sldId id="437" r:id="rId13"/>
    <p:sldId id="438" r:id="rId14"/>
    <p:sldId id="432" r:id="rId15"/>
    <p:sldId id="439" r:id="rId16"/>
    <p:sldId id="480" r:id="rId17"/>
    <p:sldId id="481" r:id="rId18"/>
    <p:sldId id="443" r:id="rId19"/>
    <p:sldId id="444" r:id="rId20"/>
    <p:sldId id="448" r:id="rId21"/>
    <p:sldId id="447" r:id="rId22"/>
    <p:sldId id="428" r:id="rId23"/>
    <p:sldId id="452" r:id="rId24"/>
    <p:sldId id="476" r:id="rId25"/>
    <p:sldId id="453" r:id="rId26"/>
    <p:sldId id="457" r:id="rId27"/>
    <p:sldId id="456" r:id="rId28"/>
    <p:sldId id="450" r:id="rId29"/>
    <p:sldId id="458" r:id="rId30"/>
    <p:sldId id="459" r:id="rId31"/>
    <p:sldId id="460" r:id="rId32"/>
    <p:sldId id="462" r:id="rId33"/>
    <p:sldId id="461" r:id="rId34"/>
    <p:sldId id="482" r:id="rId35"/>
    <p:sldId id="483" r:id="rId36"/>
    <p:sldId id="484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78C"/>
    <a:srgbClr val="C17F07"/>
    <a:srgbClr val="B08600"/>
    <a:srgbClr val="740000"/>
    <a:srgbClr val="3D3D3D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94660"/>
  </p:normalViewPr>
  <p:slideViewPr>
    <p:cSldViewPr>
      <p:cViewPr>
        <p:scale>
          <a:sx n="100" d="100"/>
          <a:sy n="100" d="100"/>
        </p:scale>
        <p:origin x="-2202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b="1" dirty="0" smtClean="0">
                <a:effectLst/>
                <a:latin typeface="Georgia" panose="02040502050405020303" pitchFamily="18" charset="0"/>
              </a:rPr>
              <a:t>Анализ обращений граждан</a:t>
            </a:r>
            <a:endParaRPr lang="ru-RU" sz="2400" dirty="0">
              <a:effectLst/>
              <a:latin typeface="Georgia" panose="02040502050405020303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154007120399492E-2"/>
          <c:y val="0.11800149965587939"/>
          <c:w val="0.92967729859874215"/>
          <c:h val="0.73884530420007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Письменные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2135</c:v>
                </c:pt>
                <c:pt idx="1">
                  <c:v>1939</c:v>
                </c:pt>
                <c:pt idx="2">
                  <c:v>2622</c:v>
                </c:pt>
                <c:pt idx="3">
                  <c:v>2488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Устные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1850</c:v>
                </c:pt>
                <c:pt idx="1">
                  <c:v>1584</c:v>
                </c:pt>
                <c:pt idx="2">
                  <c:v>2091</c:v>
                </c:pt>
                <c:pt idx="3">
                  <c:v>1508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ГЛОНАСС +112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198</c:v>
                </c:pt>
                <c:pt idx="2">
                  <c:v>541</c:v>
                </c:pt>
                <c:pt idx="3">
                  <c:v>1863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3985</c:v>
                </c:pt>
                <c:pt idx="1">
                  <c:v>3523</c:v>
                </c:pt>
                <c:pt idx="2">
                  <c:v>4713</c:v>
                </c:pt>
                <c:pt idx="3">
                  <c:v>5859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1973248"/>
        <c:axId val="41974784"/>
      </c:barChart>
      <c:catAx>
        <c:axId val="4197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Georgia" panose="02040502050405020303" pitchFamily="18" charset="0"/>
              </a:defRPr>
            </a:pPr>
            <a:endParaRPr lang="ru-RU"/>
          </a:p>
        </c:txPr>
        <c:crossAx val="41974784"/>
        <c:crosses val="autoZero"/>
        <c:auto val="1"/>
        <c:lblAlgn val="ctr"/>
        <c:lblOffset val="100"/>
        <c:noMultiLvlLbl val="0"/>
      </c:catAx>
      <c:valAx>
        <c:axId val="41974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>
                <a:latin typeface="Georgia" panose="02040502050405020303" pitchFamily="18" charset="0"/>
              </a:defRPr>
            </a:pPr>
            <a:endParaRPr lang="ru-RU"/>
          </a:p>
        </c:txPr>
        <c:crossAx val="41973248"/>
        <c:crosses val="autoZero"/>
        <c:crossBetween val="between"/>
      </c:valAx>
      <c:spPr>
        <a:gradFill>
          <a:gsLst>
            <a:gs pos="0">
              <a:srgbClr val="5E9EFF">
                <a:alpha val="65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</c:spPr>
    </c:plotArea>
    <c:legend>
      <c:legendPos val="b"/>
      <c:layout/>
      <c:overlay val="0"/>
      <c:txPr>
        <a:bodyPr/>
        <a:lstStyle/>
        <a:p>
          <a:pPr>
            <a:defRPr sz="1600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46208754582821E-2"/>
          <c:y val="7.8438494427852654E-2"/>
          <c:w val="0.89988913268896054"/>
          <c:h val="0.667917106432618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Опубликовано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8912998737845226E-3"/>
                  <c:y val="7.5586839557509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Georgia" panose="02040502050405020303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241</c:v>
                </c:pt>
                <c:pt idx="1">
                  <c:v>433</c:v>
                </c:pt>
                <c:pt idx="2">
                  <c:v>628</c:v>
                </c:pt>
                <c:pt idx="3">
                  <c:v>817</c:v>
                </c:pt>
                <c:pt idx="4">
                  <c:v>889</c:v>
                </c:pt>
                <c:pt idx="5">
                  <c:v>1621</c:v>
                </c:pt>
                <c:pt idx="6">
                  <c:v>1442</c:v>
                </c:pt>
                <c:pt idx="7" formatCode="#,##0">
                  <c:v>2239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Решено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369498106767736E-3"/>
                  <c:y val="2.5195613185836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61551494278414E-2"/>
                  <c:y val="9.202735559272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7389962135354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1194357275421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070783801799798E-2"/>
                  <c:y val="-7.0509828625954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010849432030321E-2"/>
                  <c:y val="4.8991470083570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45288255008702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7636929230085547E-2"/>
                  <c:y val="7.0509828625954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Georgia" panose="02040502050405020303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194</c:v>
                </c:pt>
                <c:pt idx="1">
                  <c:v>404</c:v>
                </c:pt>
                <c:pt idx="2">
                  <c:v>564</c:v>
                </c:pt>
                <c:pt idx="3">
                  <c:v>689</c:v>
                </c:pt>
                <c:pt idx="4">
                  <c:v>838</c:v>
                </c:pt>
                <c:pt idx="5">
                  <c:v>1520</c:v>
                </c:pt>
                <c:pt idx="6">
                  <c:v>1322</c:v>
                </c:pt>
                <c:pt idx="7">
                  <c:v>2100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-11"/>
        <c:axId val="87085440"/>
        <c:axId val="87086976"/>
      </c:barChart>
      <c:catAx>
        <c:axId val="8708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086976"/>
        <c:crosses val="autoZero"/>
        <c:auto val="1"/>
        <c:lblAlgn val="ctr"/>
        <c:lblOffset val="100"/>
        <c:noMultiLvlLbl val="0"/>
      </c:catAx>
      <c:valAx>
        <c:axId val="8708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Georgia" panose="02040502050405020303" pitchFamily="18" charset="0"/>
              </a:defRPr>
            </a:pPr>
            <a:endParaRPr lang="ru-RU"/>
          </a:p>
        </c:txPr>
        <c:crossAx val="8708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53817168462764"/>
          <c:y val="0.84692762893074702"/>
          <c:w val="0.66115547726026802"/>
          <c:h val="9.118547013294818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Georgia" pitchFamily="18" charset="0"/>
              </a:rPr>
              <a:t>Опубликовано по категории «Свалки» </a:t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в 2020 году -692 уведомления</a:t>
            </a:r>
            <a:endParaRPr lang="ru-RU" dirty="0">
              <a:latin typeface="Georgia" pitchFamily="18" charset="0"/>
            </a:endParaRPr>
          </a:p>
        </c:rich>
      </c:tx>
      <c:layout>
        <c:manualLayout>
          <c:xMode val="edge"/>
          <c:yMode val="edge"/>
          <c:x val="0.21178395934149394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Опубликовано по категории свалки в 2020 году -692 уведомления</c:v>
                </c:pt>
              </c:strCache>
            </c:strRef>
          </c:tx>
          <c:explosion val="9"/>
          <c:dLbls>
            <c:dLbl>
              <c:idx val="1"/>
              <c:layout>
                <c:manualLayout>
                  <c:x val="-2.3343490067588093E-2"/>
                  <c:y val="-4.04456323034813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Запланировано</a:t>
                    </a:r>
                    <a:r>
                      <a:rPr lang="ru-RU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1">
                  <c:v>Решено</c:v>
                </c:pt>
                <c:pt idx="2">
                  <c:v>Запланированно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648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63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8219C-571E-451D-9628-7AFA07C0DD6D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E1B3D4E-F81F-4871-8E22-CBFB95DBFD2F}">
      <dgm:prSet phldrT="[Текст]" custT="1"/>
      <dgm:spPr/>
      <dgm:t>
        <a:bodyPr/>
        <a:lstStyle/>
        <a:p>
          <a:r>
            <a:rPr lang="ru-RU" sz="2400" dirty="0" smtClean="0">
              <a:latin typeface="Georgia" panose="02040502050405020303" pitchFamily="18" charset="0"/>
            </a:rPr>
            <a:t>Поступило 196 обращений, связанных </a:t>
          </a:r>
          <a:br>
            <a:rPr lang="ru-RU" sz="2400" dirty="0" smtClean="0">
              <a:latin typeface="Georgia" panose="02040502050405020303" pitchFamily="18" charset="0"/>
            </a:rPr>
          </a:br>
          <a:r>
            <a:rPr lang="ru-RU" sz="2400" dirty="0" smtClean="0">
              <a:latin typeface="Georgia" panose="02040502050405020303" pitchFamily="18" charset="0"/>
            </a:rPr>
            <a:t>с исполнительным производством</a:t>
          </a:r>
          <a:endParaRPr lang="ru-RU" sz="2400" dirty="0"/>
        </a:p>
      </dgm:t>
    </dgm:pt>
    <dgm:pt modelId="{92C45EB0-D480-4563-B52A-CC4AB5264AE4}" type="parTrans" cxnId="{FD7C91F8-4CBE-45FF-AD52-14A79C7973DD}">
      <dgm:prSet/>
      <dgm:spPr/>
      <dgm:t>
        <a:bodyPr/>
        <a:lstStyle/>
        <a:p>
          <a:endParaRPr lang="ru-RU"/>
        </a:p>
      </dgm:t>
    </dgm:pt>
    <dgm:pt modelId="{E904745A-CDBD-4E07-8D3C-499B30CF6D20}" type="sibTrans" cxnId="{FD7C91F8-4CBE-45FF-AD52-14A79C7973DD}">
      <dgm:prSet/>
      <dgm:spPr/>
      <dgm:t>
        <a:bodyPr/>
        <a:lstStyle/>
        <a:p>
          <a:endParaRPr lang="ru-RU"/>
        </a:p>
      </dgm:t>
    </dgm:pt>
    <dgm:pt modelId="{148DEA69-0CB9-47CA-B868-E087E22ABB55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Проведено три совместных приема с руководством</a:t>
          </a:r>
          <a:br>
            <a:rPr lang="ru-RU" dirty="0" smtClean="0">
              <a:latin typeface="Georgia" panose="02040502050405020303" pitchFamily="18" charset="0"/>
            </a:rPr>
          </a:br>
          <a:r>
            <a:rPr lang="ru-RU" dirty="0" smtClean="0">
              <a:latin typeface="Georgia" panose="02040502050405020303" pitchFamily="18" charset="0"/>
            </a:rPr>
            <a:t> УФССП по Республике Татарстан, на которые </a:t>
          </a:r>
          <a:br>
            <a:rPr lang="ru-RU" dirty="0" smtClean="0">
              <a:latin typeface="Georgia" panose="02040502050405020303" pitchFamily="18" charset="0"/>
            </a:rPr>
          </a:br>
          <a:r>
            <a:rPr lang="ru-RU" dirty="0" smtClean="0">
              <a:latin typeface="Georgia" panose="02040502050405020303" pitchFamily="18" charset="0"/>
            </a:rPr>
            <a:t>обратились 55 человек</a:t>
          </a:r>
          <a:endParaRPr lang="ru-RU" dirty="0"/>
        </a:p>
      </dgm:t>
    </dgm:pt>
    <dgm:pt modelId="{3BCCA514-E2E4-4630-A644-34B85B1B0AFD}" type="parTrans" cxnId="{04B3D082-19F4-4D5E-8FE2-5CD4E891F3E5}">
      <dgm:prSet/>
      <dgm:spPr/>
      <dgm:t>
        <a:bodyPr/>
        <a:lstStyle/>
        <a:p>
          <a:endParaRPr lang="ru-RU"/>
        </a:p>
      </dgm:t>
    </dgm:pt>
    <dgm:pt modelId="{6AEE87D0-054A-4D03-BE31-D87E1E7F0CF3}" type="sibTrans" cxnId="{04B3D082-19F4-4D5E-8FE2-5CD4E891F3E5}">
      <dgm:prSet/>
      <dgm:spPr/>
      <dgm:t>
        <a:bodyPr/>
        <a:lstStyle/>
        <a:p>
          <a:endParaRPr lang="ru-RU"/>
        </a:p>
      </dgm:t>
    </dgm:pt>
    <dgm:pt modelId="{9097A9EA-BF0F-4A06-94D8-43AC2509BD2D}" type="pres">
      <dgm:prSet presAssocID="{A628219C-571E-451D-9628-7AFA07C0DD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00FB5-E597-47AE-90C3-04EB99BAD7D6}" type="pres">
      <dgm:prSet presAssocID="{EE1B3D4E-F81F-4871-8E22-CBFB95DBFD2F}" presName="parentText" presStyleLbl="node1" presStyleIdx="0" presStyleCnt="2" custScaleY="26086" custLinFactNeighborY="72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C160C-38A6-446B-841A-1B5B4C66A361}" type="pres">
      <dgm:prSet presAssocID="{E904745A-CDBD-4E07-8D3C-499B30CF6D20}" presName="spacer" presStyleCnt="0"/>
      <dgm:spPr/>
    </dgm:pt>
    <dgm:pt modelId="{C7E2C37A-56DD-408B-9E35-23461688FCA1}" type="pres">
      <dgm:prSet presAssocID="{148DEA69-0CB9-47CA-B868-E087E22ABB55}" presName="parentText" presStyleLbl="node1" presStyleIdx="1" presStyleCnt="2" custScaleY="31008" custLinFactNeighborX="106" custLinFactNeighborY="40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18B44-9790-4AA1-B730-4616D9FACC6F}" type="presOf" srcId="{A628219C-571E-451D-9628-7AFA07C0DD6D}" destId="{9097A9EA-BF0F-4A06-94D8-43AC2509BD2D}" srcOrd="0" destOrd="0" presId="urn:microsoft.com/office/officeart/2005/8/layout/vList2"/>
    <dgm:cxn modelId="{04B3D082-19F4-4D5E-8FE2-5CD4E891F3E5}" srcId="{A628219C-571E-451D-9628-7AFA07C0DD6D}" destId="{148DEA69-0CB9-47CA-B868-E087E22ABB55}" srcOrd="1" destOrd="0" parTransId="{3BCCA514-E2E4-4630-A644-34B85B1B0AFD}" sibTransId="{6AEE87D0-054A-4D03-BE31-D87E1E7F0CF3}"/>
    <dgm:cxn modelId="{B48FD150-7F27-400D-8B4A-A4367E99262F}" type="presOf" srcId="{148DEA69-0CB9-47CA-B868-E087E22ABB55}" destId="{C7E2C37A-56DD-408B-9E35-23461688FCA1}" srcOrd="0" destOrd="0" presId="urn:microsoft.com/office/officeart/2005/8/layout/vList2"/>
    <dgm:cxn modelId="{12ADC4C0-82A4-46C9-9342-A53DD5CA075C}" type="presOf" srcId="{EE1B3D4E-F81F-4871-8E22-CBFB95DBFD2F}" destId="{8F700FB5-E597-47AE-90C3-04EB99BAD7D6}" srcOrd="0" destOrd="0" presId="urn:microsoft.com/office/officeart/2005/8/layout/vList2"/>
    <dgm:cxn modelId="{FD7C91F8-4CBE-45FF-AD52-14A79C7973DD}" srcId="{A628219C-571E-451D-9628-7AFA07C0DD6D}" destId="{EE1B3D4E-F81F-4871-8E22-CBFB95DBFD2F}" srcOrd="0" destOrd="0" parTransId="{92C45EB0-D480-4563-B52A-CC4AB5264AE4}" sibTransId="{E904745A-CDBD-4E07-8D3C-499B30CF6D20}"/>
    <dgm:cxn modelId="{FD2A3881-F115-417C-8AC9-0A75FA420041}" type="presParOf" srcId="{9097A9EA-BF0F-4A06-94D8-43AC2509BD2D}" destId="{8F700FB5-E597-47AE-90C3-04EB99BAD7D6}" srcOrd="0" destOrd="0" presId="urn:microsoft.com/office/officeart/2005/8/layout/vList2"/>
    <dgm:cxn modelId="{CC4ACB8D-B8FC-4F26-A170-BFCB9ADFECCE}" type="presParOf" srcId="{9097A9EA-BF0F-4A06-94D8-43AC2509BD2D}" destId="{B14C160C-38A6-446B-841A-1B5B4C66A361}" srcOrd="1" destOrd="0" presId="urn:microsoft.com/office/officeart/2005/8/layout/vList2"/>
    <dgm:cxn modelId="{351FA544-3ECE-4F81-9F4E-2FEB9C4D77C0}" type="presParOf" srcId="{9097A9EA-BF0F-4A06-94D8-43AC2509BD2D}" destId="{C7E2C37A-56DD-408B-9E35-23461688FCA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03F3B-0802-49EE-9DE0-E7D28F5419AE}" type="doc">
      <dgm:prSet loTypeId="urn:microsoft.com/office/officeart/2005/8/layout/default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7258EB-DC2C-40E2-B6B0-7250A42E950E}">
      <dgm:prSet phldrT="[Текст]" custT="1"/>
      <dgm:spPr/>
      <dgm:t>
        <a:bodyPr/>
        <a:lstStyle/>
        <a:p>
          <a:r>
            <a:rPr lang="ru-RU" sz="2400" dirty="0" smtClean="0"/>
            <a:t>Казань - 72 </a:t>
          </a:r>
          <a:endParaRPr lang="ru-RU" sz="2400" dirty="0"/>
        </a:p>
      </dgm:t>
    </dgm:pt>
    <dgm:pt modelId="{7708D86E-D4E1-4CC4-89D6-5A901275EB61}" type="parTrans" cxnId="{943FA612-F551-417F-9950-56C3E7AEBC1E}">
      <dgm:prSet/>
      <dgm:spPr/>
      <dgm:t>
        <a:bodyPr/>
        <a:lstStyle/>
        <a:p>
          <a:endParaRPr lang="ru-RU" sz="2000"/>
        </a:p>
      </dgm:t>
    </dgm:pt>
    <dgm:pt modelId="{CEF87A46-D13F-47C9-BAA5-13708709912A}" type="sibTrans" cxnId="{943FA612-F551-417F-9950-56C3E7AEBC1E}">
      <dgm:prSet/>
      <dgm:spPr/>
      <dgm:t>
        <a:bodyPr/>
        <a:lstStyle/>
        <a:p>
          <a:endParaRPr lang="ru-RU" sz="2000"/>
        </a:p>
      </dgm:t>
    </dgm:pt>
    <dgm:pt modelId="{BA9D631B-CE60-4C1D-8589-EE62A6F9CC9C}">
      <dgm:prSet phldrT="[Текст]" custT="1"/>
      <dgm:spPr/>
      <dgm:t>
        <a:bodyPr/>
        <a:lstStyle/>
        <a:p>
          <a:r>
            <a:rPr lang="ru-RU" sz="2400" dirty="0" smtClean="0"/>
            <a:t>Набережные Челны - 33</a:t>
          </a:r>
          <a:endParaRPr lang="ru-RU" sz="2400" dirty="0"/>
        </a:p>
      </dgm:t>
    </dgm:pt>
    <dgm:pt modelId="{A289039D-9D5B-482D-BCC8-B6082B931618}" type="parTrans" cxnId="{8F7A53EA-1EF9-4CBC-9FE5-EC01CD265C27}">
      <dgm:prSet/>
      <dgm:spPr/>
      <dgm:t>
        <a:bodyPr/>
        <a:lstStyle/>
        <a:p>
          <a:endParaRPr lang="ru-RU" sz="2000"/>
        </a:p>
      </dgm:t>
    </dgm:pt>
    <dgm:pt modelId="{05B9F937-3A84-45B5-951B-6324B5D319FD}" type="sibTrans" cxnId="{8F7A53EA-1EF9-4CBC-9FE5-EC01CD265C27}">
      <dgm:prSet/>
      <dgm:spPr/>
      <dgm:t>
        <a:bodyPr/>
        <a:lstStyle/>
        <a:p>
          <a:endParaRPr lang="ru-RU" sz="2000"/>
        </a:p>
      </dgm:t>
    </dgm:pt>
    <dgm:pt modelId="{B7EB5481-C636-4ADA-97EF-45BAFD3CCBD8}">
      <dgm:prSet phldrT="[Текст]" custT="1"/>
      <dgm:spPr/>
      <dgm:t>
        <a:bodyPr/>
        <a:lstStyle/>
        <a:p>
          <a:r>
            <a:rPr lang="ru-RU" sz="2400" dirty="0" smtClean="0"/>
            <a:t>Лениногорск - 15</a:t>
          </a:r>
          <a:endParaRPr lang="ru-RU" sz="2400" dirty="0"/>
        </a:p>
      </dgm:t>
    </dgm:pt>
    <dgm:pt modelId="{CF3B8FF5-2B85-4BC0-9AE9-0C26EEC3C220}" type="parTrans" cxnId="{CA09318D-2E94-4CC4-B4D2-25B08AE27AE3}">
      <dgm:prSet/>
      <dgm:spPr/>
      <dgm:t>
        <a:bodyPr/>
        <a:lstStyle/>
        <a:p>
          <a:endParaRPr lang="ru-RU" sz="2000"/>
        </a:p>
      </dgm:t>
    </dgm:pt>
    <dgm:pt modelId="{9BF1F60A-1F7D-4D91-ACA4-C047758975F3}" type="sibTrans" cxnId="{CA09318D-2E94-4CC4-B4D2-25B08AE27AE3}">
      <dgm:prSet/>
      <dgm:spPr/>
      <dgm:t>
        <a:bodyPr/>
        <a:lstStyle/>
        <a:p>
          <a:endParaRPr lang="ru-RU" sz="2000"/>
        </a:p>
      </dgm:t>
    </dgm:pt>
    <dgm:pt modelId="{BE14C4E5-8780-4A0C-B004-6BE613B84CD3}">
      <dgm:prSet phldrT="[Текст]" custT="1"/>
      <dgm:spPr/>
      <dgm:t>
        <a:bodyPr/>
        <a:lstStyle/>
        <a:p>
          <a:r>
            <a:rPr lang="ru-RU" sz="2400" dirty="0" smtClean="0"/>
            <a:t>Зеленодольск - 14</a:t>
          </a:r>
          <a:endParaRPr lang="ru-RU" sz="2400" dirty="0"/>
        </a:p>
      </dgm:t>
    </dgm:pt>
    <dgm:pt modelId="{3E1366EC-E0D7-40F2-AF73-5C02E39B5C13}" type="parTrans" cxnId="{4E6C5ECB-DFE8-490D-8885-DF2D72A46772}">
      <dgm:prSet/>
      <dgm:spPr/>
      <dgm:t>
        <a:bodyPr/>
        <a:lstStyle/>
        <a:p>
          <a:endParaRPr lang="ru-RU" sz="2000"/>
        </a:p>
      </dgm:t>
    </dgm:pt>
    <dgm:pt modelId="{D35DC9F1-D070-4A9D-9B5D-5B3C51F93450}" type="sibTrans" cxnId="{4E6C5ECB-DFE8-490D-8885-DF2D72A46772}">
      <dgm:prSet/>
      <dgm:spPr/>
      <dgm:t>
        <a:bodyPr/>
        <a:lstStyle/>
        <a:p>
          <a:endParaRPr lang="ru-RU" sz="2000"/>
        </a:p>
      </dgm:t>
    </dgm:pt>
    <dgm:pt modelId="{3C2417A5-DA74-426E-9A86-3AFC4791B3F4}">
      <dgm:prSet phldrT="[Текст]" custT="1"/>
      <dgm:spPr/>
      <dgm:t>
        <a:bodyPr/>
        <a:lstStyle/>
        <a:p>
          <a:r>
            <a:rPr lang="ru-RU" sz="2400" dirty="0" smtClean="0"/>
            <a:t>Бугульма и Нижнекамск – по 12</a:t>
          </a:r>
          <a:endParaRPr lang="ru-RU" sz="2400" dirty="0"/>
        </a:p>
      </dgm:t>
    </dgm:pt>
    <dgm:pt modelId="{145F20BD-AB25-4F56-B347-B99328B97221}" type="parTrans" cxnId="{353D9603-2942-4CBE-A464-D8561A346F69}">
      <dgm:prSet/>
      <dgm:spPr/>
      <dgm:t>
        <a:bodyPr/>
        <a:lstStyle/>
        <a:p>
          <a:endParaRPr lang="ru-RU" sz="2000"/>
        </a:p>
      </dgm:t>
    </dgm:pt>
    <dgm:pt modelId="{CA4CE1C9-ED40-4BEE-B852-B1F65FB7E401}" type="sibTrans" cxnId="{353D9603-2942-4CBE-A464-D8561A346F69}">
      <dgm:prSet/>
      <dgm:spPr/>
      <dgm:t>
        <a:bodyPr/>
        <a:lstStyle/>
        <a:p>
          <a:endParaRPr lang="ru-RU" sz="2000"/>
        </a:p>
      </dgm:t>
    </dgm:pt>
    <dgm:pt modelId="{87A82BEA-251F-4559-8802-FC657083F7BF}" type="pres">
      <dgm:prSet presAssocID="{86A03F3B-0802-49EE-9DE0-E7D28F5419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104EB-5D9D-4A33-9265-87D347CA7B57}" type="pres">
      <dgm:prSet presAssocID="{1E7258EB-DC2C-40E2-B6B0-7250A42E950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F027F-F70F-4F60-AF70-6A703F23727F}" type="pres">
      <dgm:prSet presAssocID="{CEF87A46-D13F-47C9-BAA5-13708709912A}" presName="sibTrans" presStyleCnt="0"/>
      <dgm:spPr/>
    </dgm:pt>
    <dgm:pt modelId="{CBBEE0E0-8653-4CF9-BE7A-6B7C7E1BB2B2}" type="pres">
      <dgm:prSet presAssocID="{BA9D631B-CE60-4C1D-8589-EE62A6F9CC9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AA36A-48BB-4765-A2B2-DB3AFD9DDDE2}" type="pres">
      <dgm:prSet presAssocID="{05B9F937-3A84-45B5-951B-6324B5D319FD}" presName="sibTrans" presStyleCnt="0"/>
      <dgm:spPr/>
    </dgm:pt>
    <dgm:pt modelId="{BA9D059C-B62C-4CA4-B0DB-EEC1C8CE7FA6}" type="pres">
      <dgm:prSet presAssocID="{B7EB5481-C636-4ADA-97EF-45BAFD3CCBD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C5A45-0782-4B2E-A06B-7B0CE589EE57}" type="pres">
      <dgm:prSet presAssocID="{9BF1F60A-1F7D-4D91-ACA4-C047758975F3}" presName="sibTrans" presStyleCnt="0"/>
      <dgm:spPr/>
    </dgm:pt>
    <dgm:pt modelId="{68611761-8120-491D-B447-66B53C1F7D5B}" type="pres">
      <dgm:prSet presAssocID="{BE14C4E5-8780-4A0C-B004-6BE613B84C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E43A4-4401-4CF7-95FA-00C4F3A746AE}" type="pres">
      <dgm:prSet presAssocID="{D35DC9F1-D070-4A9D-9B5D-5B3C51F93450}" presName="sibTrans" presStyleCnt="0"/>
      <dgm:spPr/>
    </dgm:pt>
    <dgm:pt modelId="{254B76C7-1763-4674-BE23-864287254938}" type="pres">
      <dgm:prSet presAssocID="{3C2417A5-DA74-426E-9A86-3AFC4791B3F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A5EF52-AA34-40B6-B492-2B98564C536E}" type="presOf" srcId="{BE14C4E5-8780-4A0C-B004-6BE613B84CD3}" destId="{68611761-8120-491D-B447-66B53C1F7D5B}" srcOrd="0" destOrd="0" presId="urn:microsoft.com/office/officeart/2005/8/layout/default"/>
    <dgm:cxn modelId="{943FA612-F551-417F-9950-56C3E7AEBC1E}" srcId="{86A03F3B-0802-49EE-9DE0-E7D28F5419AE}" destId="{1E7258EB-DC2C-40E2-B6B0-7250A42E950E}" srcOrd="0" destOrd="0" parTransId="{7708D86E-D4E1-4CC4-89D6-5A901275EB61}" sibTransId="{CEF87A46-D13F-47C9-BAA5-13708709912A}"/>
    <dgm:cxn modelId="{89A54CA8-DC5B-4713-B665-137403F18123}" type="presOf" srcId="{B7EB5481-C636-4ADA-97EF-45BAFD3CCBD8}" destId="{BA9D059C-B62C-4CA4-B0DB-EEC1C8CE7FA6}" srcOrd="0" destOrd="0" presId="urn:microsoft.com/office/officeart/2005/8/layout/default"/>
    <dgm:cxn modelId="{CA09318D-2E94-4CC4-B4D2-25B08AE27AE3}" srcId="{86A03F3B-0802-49EE-9DE0-E7D28F5419AE}" destId="{B7EB5481-C636-4ADA-97EF-45BAFD3CCBD8}" srcOrd="2" destOrd="0" parTransId="{CF3B8FF5-2B85-4BC0-9AE9-0C26EEC3C220}" sibTransId="{9BF1F60A-1F7D-4D91-ACA4-C047758975F3}"/>
    <dgm:cxn modelId="{BE29A9C9-C7CF-4ED6-BDD7-6A5439013803}" type="presOf" srcId="{86A03F3B-0802-49EE-9DE0-E7D28F5419AE}" destId="{87A82BEA-251F-4559-8802-FC657083F7BF}" srcOrd="0" destOrd="0" presId="urn:microsoft.com/office/officeart/2005/8/layout/default"/>
    <dgm:cxn modelId="{8F7A53EA-1EF9-4CBC-9FE5-EC01CD265C27}" srcId="{86A03F3B-0802-49EE-9DE0-E7D28F5419AE}" destId="{BA9D631B-CE60-4C1D-8589-EE62A6F9CC9C}" srcOrd="1" destOrd="0" parTransId="{A289039D-9D5B-482D-BCC8-B6082B931618}" sibTransId="{05B9F937-3A84-45B5-951B-6324B5D319FD}"/>
    <dgm:cxn modelId="{205FE7B7-340A-45F9-9604-20C6F52AB3DB}" type="presOf" srcId="{1E7258EB-DC2C-40E2-B6B0-7250A42E950E}" destId="{3B8104EB-5D9D-4A33-9265-87D347CA7B57}" srcOrd="0" destOrd="0" presId="urn:microsoft.com/office/officeart/2005/8/layout/default"/>
    <dgm:cxn modelId="{F4C5174A-8A22-4715-A5FE-F0D4EBC2B619}" type="presOf" srcId="{3C2417A5-DA74-426E-9A86-3AFC4791B3F4}" destId="{254B76C7-1763-4674-BE23-864287254938}" srcOrd="0" destOrd="0" presId="urn:microsoft.com/office/officeart/2005/8/layout/default"/>
    <dgm:cxn modelId="{30F4BCF7-B5CB-4186-8A8F-0D2014878C57}" type="presOf" srcId="{BA9D631B-CE60-4C1D-8589-EE62A6F9CC9C}" destId="{CBBEE0E0-8653-4CF9-BE7A-6B7C7E1BB2B2}" srcOrd="0" destOrd="0" presId="urn:microsoft.com/office/officeart/2005/8/layout/default"/>
    <dgm:cxn modelId="{4E6C5ECB-DFE8-490D-8885-DF2D72A46772}" srcId="{86A03F3B-0802-49EE-9DE0-E7D28F5419AE}" destId="{BE14C4E5-8780-4A0C-B004-6BE613B84CD3}" srcOrd="3" destOrd="0" parTransId="{3E1366EC-E0D7-40F2-AF73-5C02E39B5C13}" sibTransId="{D35DC9F1-D070-4A9D-9B5D-5B3C51F93450}"/>
    <dgm:cxn modelId="{353D9603-2942-4CBE-A464-D8561A346F69}" srcId="{86A03F3B-0802-49EE-9DE0-E7D28F5419AE}" destId="{3C2417A5-DA74-426E-9A86-3AFC4791B3F4}" srcOrd="4" destOrd="0" parTransId="{145F20BD-AB25-4F56-B347-B99328B97221}" sibTransId="{CA4CE1C9-ED40-4BEE-B852-B1F65FB7E401}"/>
    <dgm:cxn modelId="{86B13ADE-C2F2-4F4F-BE9F-BECFEDB0E4FF}" type="presParOf" srcId="{87A82BEA-251F-4559-8802-FC657083F7BF}" destId="{3B8104EB-5D9D-4A33-9265-87D347CA7B57}" srcOrd="0" destOrd="0" presId="urn:microsoft.com/office/officeart/2005/8/layout/default"/>
    <dgm:cxn modelId="{46D775F4-F819-4B38-99EB-8EB7E9A768C3}" type="presParOf" srcId="{87A82BEA-251F-4559-8802-FC657083F7BF}" destId="{2BDF027F-F70F-4F60-AF70-6A703F23727F}" srcOrd="1" destOrd="0" presId="urn:microsoft.com/office/officeart/2005/8/layout/default"/>
    <dgm:cxn modelId="{D3140676-B024-4F28-A41E-65CBB9868F6B}" type="presParOf" srcId="{87A82BEA-251F-4559-8802-FC657083F7BF}" destId="{CBBEE0E0-8653-4CF9-BE7A-6B7C7E1BB2B2}" srcOrd="2" destOrd="0" presId="urn:microsoft.com/office/officeart/2005/8/layout/default"/>
    <dgm:cxn modelId="{3AB665D1-E320-4447-9AAE-D6F0061C0CAD}" type="presParOf" srcId="{87A82BEA-251F-4559-8802-FC657083F7BF}" destId="{F05AA36A-48BB-4765-A2B2-DB3AFD9DDDE2}" srcOrd="3" destOrd="0" presId="urn:microsoft.com/office/officeart/2005/8/layout/default"/>
    <dgm:cxn modelId="{C5F58815-137F-440C-836A-E680FC91B264}" type="presParOf" srcId="{87A82BEA-251F-4559-8802-FC657083F7BF}" destId="{BA9D059C-B62C-4CA4-B0DB-EEC1C8CE7FA6}" srcOrd="4" destOrd="0" presId="urn:microsoft.com/office/officeart/2005/8/layout/default"/>
    <dgm:cxn modelId="{B7A42B2F-0E49-4C22-8503-7D30F1EF4047}" type="presParOf" srcId="{87A82BEA-251F-4559-8802-FC657083F7BF}" destId="{B83C5A45-0782-4B2E-A06B-7B0CE589EE57}" srcOrd="5" destOrd="0" presId="urn:microsoft.com/office/officeart/2005/8/layout/default"/>
    <dgm:cxn modelId="{902E81D1-77D7-4CC5-AC9F-4ED7B94AB44A}" type="presParOf" srcId="{87A82BEA-251F-4559-8802-FC657083F7BF}" destId="{68611761-8120-491D-B447-66B53C1F7D5B}" srcOrd="6" destOrd="0" presId="urn:microsoft.com/office/officeart/2005/8/layout/default"/>
    <dgm:cxn modelId="{E745F84C-EE6A-43FE-8AD3-6A42081B01C0}" type="presParOf" srcId="{87A82BEA-251F-4559-8802-FC657083F7BF}" destId="{B3AE43A4-4401-4CF7-95FA-00C4F3A746AE}" srcOrd="7" destOrd="0" presId="urn:microsoft.com/office/officeart/2005/8/layout/default"/>
    <dgm:cxn modelId="{804E57AC-1A9F-49C8-A8A8-9624F7B72DF5}" type="presParOf" srcId="{87A82BEA-251F-4559-8802-FC657083F7BF}" destId="{254B76C7-1763-4674-BE23-8642872549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4047DB-47F5-443D-9093-EA7958EB9F1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5E5C60-3C9D-4196-AC44-3DF77E186441}">
      <dgm:prSet phldrT="[Текст]"/>
      <dgm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Привлечены</a:t>
          </a:r>
        </a:p>
        <a:p>
          <a:r>
            <a:rPr lang="ru-RU" b="1" dirty="0" smtClean="0">
              <a:solidFill>
                <a:srgbClr val="C00000"/>
              </a:solidFill>
              <a:latin typeface="Georgia" panose="02040502050405020303" pitchFamily="18" charset="0"/>
            </a:rPr>
            <a:t>17 552</a:t>
          </a:r>
          <a:r>
            <a:rPr lang="ru-RU" b="1" dirty="0" smtClean="0">
              <a:latin typeface="Georgia" panose="02040502050405020303" pitchFamily="18" charset="0"/>
            </a:rPr>
            <a:t> </a:t>
          </a: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медицинских работника,</a:t>
          </a:r>
        </a:p>
        <a:p>
          <a:r>
            <a:rPr lang="ru-RU" b="1" dirty="0" smtClean="0">
              <a:solidFill>
                <a:srgbClr val="C00000"/>
              </a:solidFill>
              <a:latin typeface="Georgia" panose="02040502050405020303" pitchFamily="18" charset="0"/>
            </a:rPr>
            <a:t>936</a:t>
          </a:r>
          <a:r>
            <a:rPr lang="ru-RU" b="1" dirty="0" smtClean="0">
              <a:latin typeface="Georgia" panose="02040502050405020303" pitchFamily="18" charset="0"/>
            </a:rPr>
            <a:t> </a:t>
          </a: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водителей СМП</a:t>
          </a:r>
          <a:endParaRPr lang="en-US" b="1" dirty="0" smtClean="0">
            <a:solidFill>
              <a:schemeClr val="tx2"/>
            </a:solidFill>
            <a:latin typeface="Georgia" panose="02040502050405020303" pitchFamily="18" charset="0"/>
          </a:endParaRPr>
        </a:p>
        <a:p>
          <a:r>
            <a:rPr lang="en-US" b="1" dirty="0" smtClean="0">
              <a:solidFill>
                <a:srgbClr val="C00000"/>
              </a:solidFill>
              <a:latin typeface="Georgia" panose="02040502050405020303" pitchFamily="18" charset="0"/>
            </a:rPr>
            <a:t>1</a:t>
          </a:r>
          <a:r>
            <a:rPr lang="ru-RU" b="1" dirty="0" smtClean="0">
              <a:solidFill>
                <a:srgbClr val="C00000"/>
              </a:solidFill>
              <a:latin typeface="Georgia" panose="02040502050405020303" pitchFamily="18" charset="0"/>
            </a:rPr>
            <a:t> </a:t>
          </a:r>
          <a:r>
            <a:rPr lang="en-US" b="1" dirty="0" smtClean="0">
              <a:solidFill>
                <a:srgbClr val="C00000"/>
              </a:solidFill>
              <a:latin typeface="Georgia" panose="02040502050405020303" pitchFamily="18" charset="0"/>
            </a:rPr>
            <a:t>904</a:t>
          </a:r>
          <a:r>
            <a:rPr lang="en-US" b="1" dirty="0" smtClean="0">
              <a:latin typeface="Georgia" panose="02040502050405020303" pitchFamily="18" charset="0"/>
            </a:rPr>
            <a:t> </a:t>
          </a: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учащихся </a:t>
          </a:r>
          <a:b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и студентов</a:t>
          </a:r>
          <a:endParaRPr lang="ru-RU" b="1" dirty="0">
            <a:solidFill>
              <a:schemeClr val="tx2"/>
            </a:solidFill>
          </a:endParaRPr>
        </a:p>
      </dgm:t>
    </dgm:pt>
    <dgm:pt modelId="{3CB78EAD-8122-4766-9164-22D6989B4834}" type="parTrans" cxnId="{2B4778B4-7A69-4984-87CC-F16959803A4E}">
      <dgm:prSet/>
      <dgm:spPr/>
      <dgm:t>
        <a:bodyPr/>
        <a:lstStyle/>
        <a:p>
          <a:endParaRPr lang="ru-RU"/>
        </a:p>
      </dgm:t>
    </dgm:pt>
    <dgm:pt modelId="{3CCD172D-21BB-4CF5-A411-0A9BE041E391}" type="sibTrans" cxnId="{2B4778B4-7A69-4984-87CC-F16959803A4E}">
      <dgm:prSet/>
      <dgm:spPr/>
      <dgm:t>
        <a:bodyPr/>
        <a:lstStyle/>
        <a:p>
          <a:endParaRPr lang="ru-RU"/>
        </a:p>
      </dgm:t>
    </dgm:pt>
    <dgm:pt modelId="{6F9FB609-1951-4FFF-86D4-DE2140A408C2}">
      <dgm:prSet phldrT="[Текст]"/>
      <dgm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По программам дополнительного профессионального образования </a:t>
          </a:r>
          <a:b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обучение прошли </a:t>
          </a:r>
          <a:b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b="1" dirty="0" smtClean="0">
              <a:solidFill>
                <a:srgbClr val="C00000"/>
              </a:solidFill>
              <a:latin typeface="Georgia" panose="02040502050405020303" pitchFamily="18" charset="0"/>
            </a:rPr>
            <a:t>4170</a:t>
          </a:r>
          <a:r>
            <a:rPr lang="ru-RU" b="1" dirty="0" smtClean="0">
              <a:solidFill>
                <a:srgbClr val="FFC000"/>
              </a:solidFill>
              <a:latin typeface="Georgia" panose="02040502050405020303" pitchFamily="18" charset="0"/>
            </a:rPr>
            <a:t> </a:t>
          </a:r>
          <a:r>
            <a:rPr lang="ru-RU" b="1" dirty="0" smtClean="0">
              <a:solidFill>
                <a:schemeClr val="tx2"/>
              </a:solidFill>
              <a:latin typeface="Georgia" panose="02040502050405020303" pitchFamily="18" charset="0"/>
            </a:rPr>
            <a:t>специалистов</a:t>
          </a:r>
          <a:endParaRPr lang="ru-RU" b="1" dirty="0">
            <a:solidFill>
              <a:schemeClr val="tx2"/>
            </a:solidFill>
          </a:endParaRPr>
        </a:p>
      </dgm:t>
    </dgm:pt>
    <dgm:pt modelId="{0B8FD9A7-516E-444E-B1FD-A08FD97D164E}" type="parTrans" cxnId="{FFB73D3C-46E4-41CF-9AB7-130AFC690F6C}">
      <dgm:prSet/>
      <dgm:spPr/>
      <dgm:t>
        <a:bodyPr/>
        <a:lstStyle/>
        <a:p>
          <a:endParaRPr lang="ru-RU"/>
        </a:p>
      </dgm:t>
    </dgm:pt>
    <dgm:pt modelId="{CD3DF9DE-381D-40A1-B99D-3C316F7F9D89}" type="sibTrans" cxnId="{FFB73D3C-46E4-41CF-9AB7-130AFC690F6C}">
      <dgm:prSet/>
      <dgm:spPr/>
      <dgm:t>
        <a:bodyPr/>
        <a:lstStyle/>
        <a:p>
          <a:endParaRPr lang="ru-RU"/>
        </a:p>
      </dgm:t>
    </dgm:pt>
    <dgm:pt modelId="{D16F7962-FF55-4D9E-894A-C6CEF586AB0F}" type="pres">
      <dgm:prSet presAssocID="{854047DB-47F5-443D-9093-EA7958EB9F1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26651-B5F2-49C9-8411-871D9B441CB3}" type="pres">
      <dgm:prSet presAssocID="{BE5E5C60-3C9D-4196-AC44-3DF77E186441}" presName="node" presStyleLbl="node1" presStyleIdx="0" presStyleCnt="2" custScaleX="107879" custScaleY="108674" custLinFactNeighborX="1385" custLinFactNeighborY="4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30605-00FF-454D-9860-F95A27C89263}" type="pres">
      <dgm:prSet presAssocID="{3CCD172D-21BB-4CF5-A411-0A9BE041E391}" presName="sibTrans" presStyleCnt="0"/>
      <dgm:spPr/>
    </dgm:pt>
    <dgm:pt modelId="{5F9B7A7E-0133-4CC6-87A1-B8122AAC1993}" type="pres">
      <dgm:prSet presAssocID="{6F9FB609-1951-4FFF-86D4-DE2140A408C2}" presName="node" presStyleLbl="node1" presStyleIdx="1" presStyleCnt="2" custScaleX="108901" custScaleY="102222" custLinFactNeighborX="1896" custLinFactNeighborY="-6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11B60F-1B06-4794-B6B4-B71C485BFA31}" type="presOf" srcId="{6F9FB609-1951-4FFF-86D4-DE2140A408C2}" destId="{5F9B7A7E-0133-4CC6-87A1-B8122AAC1993}" srcOrd="0" destOrd="0" presId="urn:microsoft.com/office/officeart/2005/8/layout/default"/>
    <dgm:cxn modelId="{AA003DC3-A558-44B9-B8BE-4102F3C10DFE}" type="presOf" srcId="{854047DB-47F5-443D-9093-EA7958EB9F12}" destId="{D16F7962-FF55-4D9E-894A-C6CEF586AB0F}" srcOrd="0" destOrd="0" presId="urn:microsoft.com/office/officeart/2005/8/layout/default"/>
    <dgm:cxn modelId="{FFB73D3C-46E4-41CF-9AB7-130AFC690F6C}" srcId="{854047DB-47F5-443D-9093-EA7958EB9F12}" destId="{6F9FB609-1951-4FFF-86D4-DE2140A408C2}" srcOrd="1" destOrd="0" parTransId="{0B8FD9A7-516E-444E-B1FD-A08FD97D164E}" sibTransId="{CD3DF9DE-381D-40A1-B99D-3C316F7F9D89}"/>
    <dgm:cxn modelId="{49B4F26B-1729-4987-9A67-55654B2B3561}" type="presOf" srcId="{BE5E5C60-3C9D-4196-AC44-3DF77E186441}" destId="{40726651-B5F2-49C9-8411-871D9B441CB3}" srcOrd="0" destOrd="0" presId="urn:microsoft.com/office/officeart/2005/8/layout/default"/>
    <dgm:cxn modelId="{2B4778B4-7A69-4984-87CC-F16959803A4E}" srcId="{854047DB-47F5-443D-9093-EA7958EB9F12}" destId="{BE5E5C60-3C9D-4196-AC44-3DF77E186441}" srcOrd="0" destOrd="0" parTransId="{3CB78EAD-8122-4766-9164-22D6989B4834}" sibTransId="{3CCD172D-21BB-4CF5-A411-0A9BE041E391}"/>
    <dgm:cxn modelId="{8E474A1E-1ADD-4685-B5C1-B6C662B16A51}" type="presParOf" srcId="{D16F7962-FF55-4D9E-894A-C6CEF586AB0F}" destId="{40726651-B5F2-49C9-8411-871D9B441CB3}" srcOrd="0" destOrd="0" presId="urn:microsoft.com/office/officeart/2005/8/layout/default"/>
    <dgm:cxn modelId="{033AD3EA-A631-43AB-BF8D-500452551D53}" type="presParOf" srcId="{D16F7962-FF55-4D9E-894A-C6CEF586AB0F}" destId="{11030605-00FF-454D-9860-F95A27C89263}" srcOrd="1" destOrd="0" presId="urn:microsoft.com/office/officeart/2005/8/layout/default"/>
    <dgm:cxn modelId="{98E1C4B1-B24F-4F30-A155-8E090D866186}" type="presParOf" srcId="{D16F7962-FF55-4D9E-894A-C6CEF586AB0F}" destId="{5F9B7A7E-0133-4CC6-87A1-B8122AAC199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68DF24-5958-497F-B30C-C09AD0F4EEAC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0EDE122D-508A-43DE-9BB4-C2DBF27A6798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2400" dirty="0" smtClean="0">
              <a:latin typeface="Georgia" panose="02040502050405020303" pitchFamily="18" charset="0"/>
            </a:rPr>
            <a:t>Единый урок по правам человека состоялся </a:t>
          </a:r>
          <a:br>
            <a:rPr lang="ru-RU" sz="2400" dirty="0" smtClean="0">
              <a:latin typeface="Georgia" panose="02040502050405020303" pitchFamily="18" charset="0"/>
            </a:rPr>
          </a:br>
          <a:r>
            <a:rPr lang="ru-RU" sz="2400" dirty="0" smtClean="0">
              <a:latin typeface="Georgia" panose="02040502050405020303" pitchFamily="18" charset="0"/>
            </a:rPr>
            <a:t>в </a:t>
          </a:r>
          <a:r>
            <a:rPr lang="ru-RU" sz="2400" b="1" dirty="0" smtClean="0">
              <a:latin typeface="Georgia" panose="02040502050405020303" pitchFamily="18" charset="0"/>
            </a:rPr>
            <a:t>1 211 </a:t>
          </a:r>
          <a:r>
            <a:rPr lang="ru-RU" sz="2400" b="1" dirty="0" err="1" smtClean="0">
              <a:latin typeface="Georgia" panose="02040502050405020303" pitchFamily="18" charset="0"/>
            </a:rPr>
            <a:t>общеобразо-вательных</a:t>
          </a:r>
          <a:r>
            <a:rPr lang="ru-RU" sz="2400" b="1" dirty="0" smtClean="0">
              <a:latin typeface="Georgia" panose="02040502050405020303" pitchFamily="18" charset="0"/>
            </a:rPr>
            <a:t> организациях </a:t>
          </a:r>
          <a:r>
            <a:rPr lang="ru-RU" sz="2400" dirty="0" smtClean="0">
              <a:latin typeface="Georgia" panose="02040502050405020303" pitchFamily="18" charset="0"/>
            </a:rPr>
            <a:t>республики.</a:t>
          </a:r>
          <a:endParaRPr lang="ru-RU" sz="2400" dirty="0"/>
        </a:p>
      </dgm:t>
    </dgm:pt>
    <dgm:pt modelId="{84D6A5F4-F254-403C-A921-A26EA2F08557}" type="parTrans" cxnId="{1EB46CC4-109F-4872-83CF-FFEB21BE716A}">
      <dgm:prSet/>
      <dgm:spPr/>
      <dgm:t>
        <a:bodyPr/>
        <a:lstStyle/>
        <a:p>
          <a:endParaRPr lang="ru-RU" sz="2800"/>
        </a:p>
      </dgm:t>
    </dgm:pt>
    <dgm:pt modelId="{5EF39BBE-4B29-480A-9CF4-58ABD2ADC9C9}" type="sibTrans" cxnId="{1EB46CC4-109F-4872-83CF-FFEB21BE716A}">
      <dgm:prSet/>
      <dgm:spPr/>
      <dgm:t>
        <a:bodyPr/>
        <a:lstStyle/>
        <a:p>
          <a:endParaRPr lang="ru-RU" sz="2800"/>
        </a:p>
      </dgm:t>
    </dgm:pt>
    <dgm:pt modelId="{5E701BDA-41AF-433B-BAD1-E9182F0FA7ED}" type="pres">
      <dgm:prSet presAssocID="{6268DF24-5958-497F-B30C-C09AD0F4EE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87721C-4310-4B30-B7F1-69B734AE468A}" type="pres">
      <dgm:prSet presAssocID="{0EDE122D-508A-43DE-9BB4-C2DBF27A6798}" presName="node" presStyleLbl="node1" presStyleIdx="0" presStyleCnt="1" custScaleX="124429" custScaleY="131569" custLinFactNeighborX="-2446" custLinFactNeighborY="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5D1994-BF37-4381-8CA1-1E2938480493}" type="presOf" srcId="{0EDE122D-508A-43DE-9BB4-C2DBF27A6798}" destId="{6C87721C-4310-4B30-B7F1-69B734AE468A}" srcOrd="0" destOrd="0" presId="urn:microsoft.com/office/officeart/2005/8/layout/default"/>
    <dgm:cxn modelId="{1EB46CC4-109F-4872-83CF-FFEB21BE716A}" srcId="{6268DF24-5958-497F-B30C-C09AD0F4EEAC}" destId="{0EDE122D-508A-43DE-9BB4-C2DBF27A6798}" srcOrd="0" destOrd="0" parTransId="{84D6A5F4-F254-403C-A921-A26EA2F08557}" sibTransId="{5EF39BBE-4B29-480A-9CF4-58ABD2ADC9C9}"/>
    <dgm:cxn modelId="{8E03F335-C03F-45AF-A225-326CA652AB05}" type="presOf" srcId="{6268DF24-5958-497F-B30C-C09AD0F4EEAC}" destId="{5E701BDA-41AF-433B-BAD1-E9182F0FA7ED}" srcOrd="0" destOrd="0" presId="urn:microsoft.com/office/officeart/2005/8/layout/default"/>
    <dgm:cxn modelId="{817CBDAC-5278-46F0-A960-57BAA5561493}" type="presParOf" srcId="{5E701BDA-41AF-433B-BAD1-E9182F0FA7ED}" destId="{6C87721C-4310-4B30-B7F1-69B734AE468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00FB5-E597-47AE-90C3-04EB99BAD7D6}">
      <dsp:nvSpPr>
        <dsp:cNvPr id="0" name=""/>
        <dsp:cNvSpPr/>
      </dsp:nvSpPr>
      <dsp:spPr>
        <a:xfrm>
          <a:off x="0" y="163305"/>
          <a:ext cx="8425092" cy="100592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anose="02040502050405020303" pitchFamily="18" charset="0"/>
            </a:rPr>
            <a:t>Поступило 196 обращений, связанных </a:t>
          </a:r>
          <a:br>
            <a:rPr lang="ru-RU" sz="2400" kern="1200" dirty="0" smtClean="0">
              <a:latin typeface="Georgia" panose="02040502050405020303" pitchFamily="18" charset="0"/>
            </a:rPr>
          </a:br>
          <a:r>
            <a:rPr lang="ru-RU" sz="2400" kern="1200" dirty="0" smtClean="0">
              <a:latin typeface="Georgia" panose="02040502050405020303" pitchFamily="18" charset="0"/>
            </a:rPr>
            <a:t>с исполнительным производством</a:t>
          </a:r>
          <a:endParaRPr lang="ru-RU" sz="2400" kern="1200" dirty="0"/>
        </a:p>
      </dsp:txBody>
      <dsp:txXfrm>
        <a:off x="49105" y="212410"/>
        <a:ext cx="8326882" cy="907711"/>
      </dsp:txXfrm>
    </dsp:sp>
    <dsp:sp modelId="{C7E2C37A-56DD-408B-9E35-23461688FCA1}">
      <dsp:nvSpPr>
        <dsp:cNvPr id="0" name=""/>
        <dsp:cNvSpPr/>
      </dsp:nvSpPr>
      <dsp:spPr>
        <a:xfrm>
          <a:off x="0" y="1300261"/>
          <a:ext cx="8425092" cy="1195722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Georgia" panose="02040502050405020303" pitchFamily="18" charset="0"/>
            </a:rPr>
            <a:t>Проведено три совместных приема с руководством</a:t>
          </a:r>
          <a:br>
            <a:rPr lang="ru-RU" sz="2200" kern="1200" dirty="0" smtClean="0">
              <a:latin typeface="Georgia" panose="02040502050405020303" pitchFamily="18" charset="0"/>
            </a:rPr>
          </a:br>
          <a:r>
            <a:rPr lang="ru-RU" sz="2200" kern="1200" dirty="0" smtClean="0">
              <a:latin typeface="Georgia" panose="02040502050405020303" pitchFamily="18" charset="0"/>
            </a:rPr>
            <a:t> УФССП по Республике Татарстан, на которые </a:t>
          </a:r>
          <a:br>
            <a:rPr lang="ru-RU" sz="2200" kern="1200" dirty="0" smtClean="0">
              <a:latin typeface="Georgia" panose="02040502050405020303" pitchFamily="18" charset="0"/>
            </a:rPr>
          </a:br>
          <a:r>
            <a:rPr lang="ru-RU" sz="2200" kern="1200" dirty="0" smtClean="0">
              <a:latin typeface="Georgia" panose="02040502050405020303" pitchFamily="18" charset="0"/>
            </a:rPr>
            <a:t>обратились 55 человек</a:t>
          </a:r>
          <a:endParaRPr lang="ru-RU" sz="2200" kern="1200" dirty="0"/>
        </a:p>
      </dsp:txBody>
      <dsp:txXfrm>
        <a:off x="58370" y="1358631"/>
        <a:ext cx="8308352" cy="1078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104EB-5D9D-4A33-9265-87D347CA7B57}">
      <dsp:nvSpPr>
        <dsp:cNvPr id="0" name=""/>
        <dsp:cNvSpPr/>
      </dsp:nvSpPr>
      <dsp:spPr>
        <a:xfrm>
          <a:off x="886199" y="1774"/>
          <a:ext cx="2093147" cy="125588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Казань - 72 </a:t>
          </a:r>
          <a:endParaRPr lang="ru-RU" sz="2400" kern="1200" dirty="0"/>
        </a:p>
      </dsp:txBody>
      <dsp:txXfrm>
        <a:off x="886199" y="1774"/>
        <a:ext cx="2093147" cy="1255888"/>
      </dsp:txXfrm>
    </dsp:sp>
    <dsp:sp modelId="{CBBEE0E0-8653-4CF9-BE7A-6B7C7E1BB2B2}">
      <dsp:nvSpPr>
        <dsp:cNvPr id="0" name=""/>
        <dsp:cNvSpPr/>
      </dsp:nvSpPr>
      <dsp:spPr>
        <a:xfrm>
          <a:off x="3188661" y="1774"/>
          <a:ext cx="2093147" cy="125588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8968"/>
                <a:satOff val="-1006"/>
                <a:lumOff val="642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8968"/>
                <a:satOff val="-1006"/>
                <a:lumOff val="642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8968"/>
                <a:satOff val="-1006"/>
                <a:lumOff val="64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Набережные Челны - 33</a:t>
          </a:r>
          <a:endParaRPr lang="ru-RU" sz="2400" kern="1200" dirty="0"/>
        </a:p>
      </dsp:txBody>
      <dsp:txXfrm>
        <a:off x="3188661" y="1774"/>
        <a:ext cx="2093147" cy="1255888"/>
      </dsp:txXfrm>
    </dsp:sp>
    <dsp:sp modelId="{BA9D059C-B62C-4CA4-B0DB-EEC1C8CE7FA6}">
      <dsp:nvSpPr>
        <dsp:cNvPr id="0" name=""/>
        <dsp:cNvSpPr/>
      </dsp:nvSpPr>
      <dsp:spPr>
        <a:xfrm>
          <a:off x="886199" y="1466977"/>
          <a:ext cx="2093147" cy="125588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Лениногорск - 15</a:t>
          </a:r>
          <a:endParaRPr lang="ru-RU" sz="2400" kern="1200" dirty="0"/>
        </a:p>
      </dsp:txBody>
      <dsp:txXfrm>
        <a:off x="886199" y="1466977"/>
        <a:ext cx="2093147" cy="1255888"/>
      </dsp:txXfrm>
    </dsp:sp>
    <dsp:sp modelId="{68611761-8120-491D-B447-66B53C1F7D5B}">
      <dsp:nvSpPr>
        <dsp:cNvPr id="0" name=""/>
        <dsp:cNvSpPr/>
      </dsp:nvSpPr>
      <dsp:spPr>
        <a:xfrm>
          <a:off x="3188661" y="1466977"/>
          <a:ext cx="2093147" cy="125588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26904"/>
                <a:satOff val="-3018"/>
                <a:lumOff val="192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6904"/>
                <a:satOff val="-3018"/>
                <a:lumOff val="192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6904"/>
                <a:satOff val="-3018"/>
                <a:lumOff val="192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Зеленодольск - 14</a:t>
          </a:r>
          <a:endParaRPr lang="ru-RU" sz="2400" kern="1200" dirty="0"/>
        </a:p>
      </dsp:txBody>
      <dsp:txXfrm>
        <a:off x="3188661" y="1466977"/>
        <a:ext cx="2093147" cy="1255888"/>
      </dsp:txXfrm>
    </dsp:sp>
    <dsp:sp modelId="{254B76C7-1763-4674-BE23-864287254938}">
      <dsp:nvSpPr>
        <dsp:cNvPr id="0" name=""/>
        <dsp:cNvSpPr/>
      </dsp:nvSpPr>
      <dsp:spPr>
        <a:xfrm>
          <a:off x="2037430" y="2932180"/>
          <a:ext cx="2093147" cy="125588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Бугульма и Нижнекамск – по 12</a:t>
          </a:r>
          <a:endParaRPr lang="ru-RU" sz="2400" kern="1200" dirty="0"/>
        </a:p>
      </dsp:txBody>
      <dsp:txXfrm>
        <a:off x="2037430" y="2932180"/>
        <a:ext cx="2093147" cy="1255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26651-B5F2-49C9-8411-871D9B441CB3}">
      <dsp:nvSpPr>
        <dsp:cNvPr id="0" name=""/>
        <dsp:cNvSpPr/>
      </dsp:nvSpPr>
      <dsp:spPr>
        <a:xfrm>
          <a:off x="1512177" y="106159"/>
          <a:ext cx="3990887" cy="2412178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Привлечены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17 552</a:t>
          </a:r>
          <a:r>
            <a:rPr lang="ru-RU" sz="2300" b="1" kern="1200" dirty="0" smtClean="0">
              <a:latin typeface="Georgia" panose="02040502050405020303" pitchFamily="18" charset="0"/>
            </a:rPr>
            <a:t> </a:t>
          </a: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медицинских работника,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936</a:t>
          </a:r>
          <a:r>
            <a:rPr lang="ru-RU" sz="2300" b="1" kern="1200" dirty="0" smtClean="0">
              <a:latin typeface="Georgia" panose="02040502050405020303" pitchFamily="18" charset="0"/>
            </a:rPr>
            <a:t> </a:t>
          </a: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водителей СМП</a:t>
          </a:r>
          <a:endParaRPr lang="en-US" sz="2300" b="1" kern="1200" dirty="0" smtClean="0">
            <a:solidFill>
              <a:schemeClr val="tx2"/>
            </a:solidFill>
            <a:latin typeface="Georgia" panose="02040502050405020303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1</a:t>
          </a:r>
          <a:r>
            <a:rPr lang="ru-RU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 </a:t>
          </a:r>
          <a:r>
            <a:rPr lang="en-US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904</a:t>
          </a:r>
          <a:r>
            <a:rPr lang="en-US" sz="2300" b="1" kern="1200" dirty="0" smtClean="0">
              <a:latin typeface="Georgia" panose="02040502050405020303" pitchFamily="18" charset="0"/>
            </a:rPr>
            <a:t> </a:t>
          </a: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учащихся </a:t>
          </a:r>
          <a:b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и студентов</a:t>
          </a:r>
          <a:endParaRPr lang="ru-RU" sz="2300" b="1" kern="1200" dirty="0">
            <a:solidFill>
              <a:schemeClr val="tx2"/>
            </a:solidFill>
          </a:endParaRPr>
        </a:p>
      </dsp:txBody>
      <dsp:txXfrm>
        <a:off x="1512177" y="106159"/>
        <a:ext cx="3990887" cy="2412178"/>
      </dsp:txXfrm>
    </dsp:sp>
    <dsp:sp modelId="{5F9B7A7E-0133-4CC6-87A1-B8122AAC1993}">
      <dsp:nvSpPr>
        <dsp:cNvPr id="0" name=""/>
        <dsp:cNvSpPr/>
      </dsp:nvSpPr>
      <dsp:spPr>
        <a:xfrm>
          <a:off x="1512177" y="2651664"/>
          <a:ext cx="4028695" cy="2268967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По программам дополнительного профессионального образования </a:t>
          </a:r>
          <a:b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обучение прошли </a:t>
          </a:r>
          <a:b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</a:br>
          <a:r>
            <a:rPr lang="ru-RU" sz="2300" b="1" kern="1200" dirty="0" smtClean="0">
              <a:solidFill>
                <a:srgbClr val="C00000"/>
              </a:solidFill>
              <a:latin typeface="Georgia" panose="02040502050405020303" pitchFamily="18" charset="0"/>
            </a:rPr>
            <a:t>4170</a:t>
          </a:r>
          <a:r>
            <a:rPr lang="ru-RU" sz="2300" b="1" kern="1200" dirty="0" smtClean="0">
              <a:solidFill>
                <a:srgbClr val="FFC000"/>
              </a:solidFill>
              <a:latin typeface="Georgia" panose="02040502050405020303" pitchFamily="18" charset="0"/>
            </a:rPr>
            <a:t> </a:t>
          </a:r>
          <a:r>
            <a:rPr lang="ru-RU" sz="2300" b="1" kern="1200" dirty="0" smtClean="0">
              <a:solidFill>
                <a:schemeClr val="tx2"/>
              </a:solidFill>
              <a:latin typeface="Georgia" panose="02040502050405020303" pitchFamily="18" charset="0"/>
            </a:rPr>
            <a:t>специалистов</a:t>
          </a:r>
          <a:endParaRPr lang="ru-RU" sz="2300" b="1" kern="1200" dirty="0">
            <a:solidFill>
              <a:schemeClr val="tx2"/>
            </a:solidFill>
          </a:endParaRPr>
        </a:p>
      </dsp:txBody>
      <dsp:txXfrm>
        <a:off x="1512177" y="2651664"/>
        <a:ext cx="4028695" cy="2268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21C-4310-4B30-B7F1-69B734AE468A}">
      <dsp:nvSpPr>
        <dsp:cNvPr id="0" name=""/>
        <dsp:cNvSpPr/>
      </dsp:nvSpPr>
      <dsp:spPr>
        <a:xfrm>
          <a:off x="432041" y="2989"/>
          <a:ext cx="4087771" cy="2593402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anose="02040502050405020303" pitchFamily="18" charset="0"/>
            </a:rPr>
            <a:t>Единый урок по правам человека состоялся </a:t>
          </a:r>
          <a:br>
            <a:rPr lang="ru-RU" sz="2400" kern="1200" dirty="0" smtClean="0">
              <a:latin typeface="Georgia" panose="02040502050405020303" pitchFamily="18" charset="0"/>
            </a:rPr>
          </a:br>
          <a:r>
            <a:rPr lang="ru-RU" sz="2400" kern="1200" dirty="0" smtClean="0">
              <a:latin typeface="Georgia" panose="02040502050405020303" pitchFamily="18" charset="0"/>
            </a:rPr>
            <a:t>в </a:t>
          </a:r>
          <a:r>
            <a:rPr lang="ru-RU" sz="2400" b="1" kern="1200" dirty="0" smtClean="0">
              <a:latin typeface="Georgia" panose="02040502050405020303" pitchFamily="18" charset="0"/>
            </a:rPr>
            <a:t>1 211 </a:t>
          </a:r>
          <a:r>
            <a:rPr lang="ru-RU" sz="2400" b="1" kern="1200" dirty="0" err="1" smtClean="0">
              <a:latin typeface="Georgia" panose="02040502050405020303" pitchFamily="18" charset="0"/>
            </a:rPr>
            <a:t>общеобразо-вательных</a:t>
          </a:r>
          <a:r>
            <a:rPr lang="ru-RU" sz="2400" b="1" kern="1200" dirty="0" smtClean="0">
              <a:latin typeface="Georgia" panose="02040502050405020303" pitchFamily="18" charset="0"/>
            </a:rPr>
            <a:t> организациях </a:t>
          </a:r>
          <a:r>
            <a:rPr lang="ru-RU" sz="2400" kern="1200" dirty="0" smtClean="0">
              <a:latin typeface="Georgia" panose="02040502050405020303" pitchFamily="18" charset="0"/>
            </a:rPr>
            <a:t>республики.</a:t>
          </a:r>
          <a:endParaRPr lang="ru-RU" sz="2400" kern="1200" dirty="0"/>
        </a:p>
      </dsp:txBody>
      <dsp:txXfrm>
        <a:off x="432041" y="2989"/>
        <a:ext cx="4087771" cy="2593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A692-2F27-4768-BF3D-AEDDA7BECD4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17372-2A67-4AA6-998C-995BECFA1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5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823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3850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94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9A5CAF-11B4-417E-9EF5-71D2976B6CEF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0FCF-7303-4BDF-9E14-EC74FBAD91DA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646AA-1C89-4D42-8ED2-FB7621CF8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61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63.jpeg"/><Relationship Id="rId10" Type="http://schemas.microsoft.com/office/2007/relationships/diagramDrawing" Target="../diagrams/drawing4.xml"/><Relationship Id="rId4" Type="http://schemas.openxmlformats.org/officeDocument/2006/relationships/image" Target="../media/image62.jpeg"/><Relationship Id="rId9" Type="http://schemas.openxmlformats.org/officeDocument/2006/relationships/diagramColors" Target="../diagrams/colors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microsoft.com/office/2007/relationships/hdphoto" Target="../media/hdphoto1.wdp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oleObject" Target="../embeddings/Microsoft_Excel_97-2003_Worksheet2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627771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САБУРСКАЯ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Сария Харисовна</a:t>
            </a:r>
          </a:p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Уполномоченный 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по правам человека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в Республике Татарстан </a:t>
            </a:r>
            <a: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0751" y="3736367"/>
            <a:ext cx="7484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«О проекте доклада о деятельности Уполномоченного по правам человека </a:t>
            </a:r>
            <a: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Республике Татарстан в 2020 году»</a:t>
            </a:r>
          </a:p>
        </p:txBody>
      </p:sp>
      <p:pic>
        <p:nvPicPr>
          <p:cNvPr id="9" name="Рисунок 8" descr="C:\Users\user\Pictures\Coat_of_Arms_of_Tatarstan_ger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5486"/>
            <a:ext cx="13498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.userpc6\Desktop\IMG-20210114-WA0006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47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user.userpc6\Desktop\фото 2020\64892088-962d-44db-b98d-ae3e0387f39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r="8822" b="10429"/>
          <a:stretch/>
        </p:blipFill>
        <p:spPr bwMode="auto">
          <a:xfrm>
            <a:off x="583598" y="2695576"/>
            <a:ext cx="3960596" cy="236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13094329"/>
              </p:ext>
            </p:extLst>
          </p:nvPr>
        </p:nvGraphicFramePr>
        <p:xfrm>
          <a:off x="633796" y="51470"/>
          <a:ext cx="8425092" cy="264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363" name="Picture 3" descr="C:\Users\user.userpc6\Desktop\EftFIHNXkAA8wg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92710"/>
            <a:ext cx="3552819" cy="237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25715" y="123478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В ЕГИС </a:t>
            </a:r>
            <a:r>
              <a:rPr lang="ru-RU" sz="2000" b="1" dirty="0">
                <a:latin typeface="Georgia" panose="02040502050405020303" pitchFamily="18" charset="0"/>
              </a:rPr>
              <a:t>«Глонасс+112» </a:t>
            </a:r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в </a:t>
            </a:r>
            <a:r>
              <a:rPr lang="ru-RU" sz="2000" b="1" dirty="0">
                <a:latin typeface="Georgia" panose="02040502050405020303" pitchFamily="18" charset="0"/>
              </a:rPr>
              <a:t>2020 году поступило </a:t>
            </a:r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213 </a:t>
            </a:r>
            <a:r>
              <a:rPr lang="ru-RU" sz="2000" b="1" dirty="0">
                <a:latin typeface="Georgia" panose="02040502050405020303" pitchFamily="18" charset="0"/>
              </a:rPr>
              <a:t>обращений </a:t>
            </a:r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о </a:t>
            </a:r>
            <a:r>
              <a:rPr lang="ru-RU" sz="2000" b="1" dirty="0">
                <a:latin typeface="Georgia" panose="02040502050405020303" pitchFamily="18" charset="0"/>
              </a:rPr>
              <a:t>необходимости оказания срочной помощи одиноким или одиноко проживающим пожилым гражданам. </a:t>
            </a:r>
            <a:endParaRPr lang="ru-RU" sz="2000" b="1" dirty="0" smtClean="0">
              <a:latin typeface="Georgia" panose="0204050205040502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39616117"/>
              </p:ext>
            </p:extLst>
          </p:nvPr>
        </p:nvGraphicFramePr>
        <p:xfrm>
          <a:off x="3851920" y="411510"/>
          <a:ext cx="6168008" cy="4189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 descr="C:\Users\user.userpc6\Desktop\5e749d50d7338_DSC_481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4" y="2571750"/>
            <a:ext cx="3808759" cy="252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2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93998" y="-34671"/>
            <a:ext cx="853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Реализация </a:t>
            </a:r>
            <a:r>
              <a:rPr lang="ru-RU" sz="2000" b="1" dirty="0">
                <a:latin typeface="Georgia" panose="02040502050405020303" pitchFamily="18" charset="0"/>
              </a:rPr>
              <a:t>социальных </a:t>
            </a:r>
            <a:r>
              <a:rPr lang="ru-RU" sz="2000" b="1" dirty="0" smtClean="0">
                <a:latin typeface="Georgia" panose="02040502050405020303" pitchFamily="18" charset="0"/>
              </a:rPr>
              <a:t>прав граждан с ограниченными возможностями здоровья 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73" y="673214"/>
            <a:ext cx="3081467" cy="202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/>
          <a:stretch/>
        </p:blipFill>
        <p:spPr bwMode="auto">
          <a:xfrm>
            <a:off x="6096000" y="2754355"/>
            <a:ext cx="2947540" cy="229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Z:\Информационно-аналитический отдел\ХРОНИКА\фотки\75 стр. вместо левой нижне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/>
          <a:stretch/>
        </p:blipFill>
        <p:spPr bwMode="auto">
          <a:xfrm>
            <a:off x="560884" y="2754354"/>
            <a:ext cx="2674100" cy="229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3998" y="673215"/>
            <a:ext cx="5274146" cy="2013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673215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По данным федеральной государственной информационной системы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«</a:t>
            </a:r>
            <a:r>
              <a:rPr lang="ru-RU" sz="2000" dirty="0">
                <a:latin typeface="Georgia" panose="02040502050405020303" pitchFamily="18" charset="0"/>
              </a:rPr>
              <a:t>Федеральный реестр инвалидов»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число </a:t>
            </a:r>
            <a:r>
              <a:rPr lang="ru-RU" sz="2000" dirty="0">
                <a:latin typeface="Georgia" panose="02040502050405020303" pitchFamily="18" charset="0"/>
              </a:rPr>
              <a:t>инвалидов </a:t>
            </a:r>
            <a:r>
              <a:rPr lang="ru-RU" sz="2000" dirty="0" smtClean="0">
                <a:latin typeface="Georgia" panose="02040502050405020303" pitchFamily="18" charset="0"/>
              </a:rPr>
              <a:t>в </a:t>
            </a:r>
            <a:r>
              <a:rPr lang="ru-RU" sz="2000" dirty="0">
                <a:latin typeface="Georgia" panose="02040502050405020303" pitchFamily="18" charset="0"/>
              </a:rPr>
              <a:t>Республике Татарстан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по </a:t>
            </a:r>
            <a:r>
              <a:rPr lang="ru-RU" sz="2000" dirty="0">
                <a:latin typeface="Georgia" panose="02040502050405020303" pitchFamily="18" charset="0"/>
              </a:rPr>
              <a:t>состоянию </a:t>
            </a:r>
            <a:r>
              <a:rPr lang="ru-RU" sz="2000" dirty="0" smtClean="0">
                <a:latin typeface="Georgia" panose="02040502050405020303" pitchFamily="18" charset="0"/>
              </a:rPr>
              <a:t>на 1 </a:t>
            </a:r>
            <a:r>
              <a:rPr lang="ru-RU" sz="2000" dirty="0">
                <a:latin typeface="Georgia" panose="02040502050405020303" pitchFamily="18" charset="0"/>
              </a:rPr>
              <a:t>декабря 2020 года </a:t>
            </a:r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составляло 291 856 </a:t>
            </a:r>
            <a:r>
              <a:rPr lang="ru-RU" sz="2000" dirty="0">
                <a:latin typeface="Georgia" panose="02040502050405020303" pitchFamily="18" charset="0"/>
              </a:rPr>
              <a:t>человек.</a:t>
            </a:r>
          </a:p>
        </p:txBody>
      </p:sp>
      <p:pic>
        <p:nvPicPr>
          <p:cNvPr id="14338" name="Picture 2" descr="C:\Users\user.userpc6\Desktop\чы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"/>
          <a:stretch/>
        </p:blipFill>
        <p:spPr bwMode="auto">
          <a:xfrm>
            <a:off x="3325269" y="2783251"/>
            <a:ext cx="2770004" cy="23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03848" y="1995686"/>
            <a:ext cx="5184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599417"/>
              </p:ext>
            </p:extLst>
          </p:nvPr>
        </p:nvGraphicFramePr>
        <p:xfrm>
          <a:off x="755576" y="1491630"/>
          <a:ext cx="8136904" cy="3384376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5707558"/>
                <a:gridCol w="2429346"/>
              </a:tblGrid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Категория заявителя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2020 г.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Пенсионер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29,9 %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Инвалид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12,2 %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Осужденный (в </a:t>
                      </a:r>
                      <a:r>
                        <a:rPr lang="ru-RU" sz="1600" dirty="0" err="1">
                          <a:effectLst/>
                          <a:latin typeface="Georgia" pitchFamily="18" charset="0"/>
                        </a:rPr>
                        <a:t>т.ч</a:t>
                      </a: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. в интересах осужденного)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22,9 %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Трудоспособный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14,01 %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Ветеран труда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2,3 %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Подозреваемый/обвиняемый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4,4 %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2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itchFamily="18" charset="0"/>
                        </a:rPr>
                        <a:t>Коллектив</a:t>
                      </a:r>
                      <a:endParaRPr lang="ru-RU" sz="14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14,12 %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134812"/>
            <a:ext cx="84969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latin typeface="Georgia" pitchFamily="18" charset="0"/>
              </a:rPr>
              <a:t>Структура обращений граждан </a:t>
            </a:r>
            <a:r>
              <a:rPr lang="en-US" sz="2300" b="1" dirty="0" smtClean="0">
                <a:latin typeface="Georgia" pitchFamily="18" charset="0"/>
              </a:rPr>
              <a:t/>
            </a:r>
            <a:br>
              <a:rPr lang="en-US" sz="2300" b="1" dirty="0" smtClean="0">
                <a:latin typeface="Georgia" pitchFamily="18" charset="0"/>
              </a:rPr>
            </a:br>
            <a:r>
              <a:rPr lang="ru-RU" sz="2300" b="1" dirty="0" smtClean="0">
                <a:latin typeface="Georgia" pitchFamily="18" charset="0"/>
              </a:rPr>
              <a:t>по категориям заявителей</a:t>
            </a:r>
          </a:p>
          <a:p>
            <a:pPr lvl="0"/>
            <a:r>
              <a:rPr lang="ru-RU" i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(% от обращений, в которых категория заявителя может быть четко идентифицирована)</a:t>
            </a:r>
            <a:endParaRPr lang="ru-RU" sz="3200" i="1" dirty="0">
              <a:latin typeface="Georgia" pitchFamily="18" charset="0"/>
              <a:cs typeface="Arial" pitchFamily="34" charset="0"/>
            </a:endParaRPr>
          </a:p>
          <a:p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79" y="168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Z:\Информационно-аналитический отдел\ХРОНИКА\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r="4117" b="3536"/>
          <a:stretch/>
        </p:blipFill>
        <p:spPr bwMode="auto">
          <a:xfrm>
            <a:off x="4695825" y="2772522"/>
            <a:ext cx="4449567" cy="23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8878" y="31254"/>
            <a:ext cx="43924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На «горячую </a:t>
            </a:r>
            <a:r>
              <a:rPr lang="ru-RU" sz="2000" dirty="0">
                <a:latin typeface="Georgia" panose="02040502050405020303" pitchFamily="18" charset="0"/>
              </a:rPr>
              <a:t>линию</a:t>
            </a:r>
            <a:r>
              <a:rPr lang="ru-RU" sz="2000" dirty="0" smtClean="0">
                <a:latin typeface="Georgia" panose="02040502050405020303" pitchFamily="18" charset="0"/>
              </a:rPr>
              <a:t>» Уполномоченного по вопросам защиты прав  инвалидов поступило </a:t>
            </a:r>
            <a:r>
              <a:rPr lang="ru-RU" sz="2000" b="1" dirty="0" smtClean="0">
                <a:latin typeface="Georgia" panose="02040502050405020303" pitchFamily="18" charset="0"/>
              </a:rPr>
              <a:t>89 обращений</a:t>
            </a:r>
            <a:r>
              <a:rPr lang="ru-RU" sz="2000" b="1" dirty="0">
                <a:latin typeface="Georgia" panose="02040502050405020303" pitchFamily="18" charset="0"/>
              </a:rPr>
              <a:t>.</a:t>
            </a:r>
            <a:r>
              <a:rPr lang="ru-RU" sz="2000" b="1" dirty="0" smtClean="0">
                <a:latin typeface="Georgia" panose="02040502050405020303" pitchFamily="18" charset="0"/>
              </a:rPr>
              <a:t> 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881" y="2574574"/>
            <a:ext cx="41562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Заседание Экспертного совета </a:t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по </a:t>
            </a:r>
            <a:r>
              <a:rPr lang="ru-RU" sz="2000" dirty="0">
                <a:latin typeface="Georgia" panose="02040502050405020303" pitchFamily="18" charset="0"/>
              </a:rPr>
              <a:t>вопросам организации занятий по адаптивной физической культуре и спорту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в </a:t>
            </a:r>
            <a:r>
              <a:rPr lang="ru-RU" sz="2000" dirty="0">
                <a:latin typeface="Georgia" panose="02040502050405020303" pitchFamily="18" charset="0"/>
              </a:rPr>
              <a:t>муниципальных образованиях Республики </a:t>
            </a:r>
            <a:r>
              <a:rPr lang="ru-RU" sz="2000" dirty="0" smtClean="0">
                <a:latin typeface="Georgia" panose="02040502050405020303" pitchFamily="18" charset="0"/>
              </a:rPr>
              <a:t>Татарстан.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3314" name="Picture 2" descr="C:\Users\user.userpc6\Desktop\ТГЛ по школьному питанию\efe7e024-68ec-41c1-96ba-399341a9d9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/>
          <a:stretch/>
        </p:blipFill>
        <p:spPr bwMode="auto">
          <a:xfrm>
            <a:off x="4695825" y="-85831"/>
            <a:ext cx="4448175" cy="28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 descr="C:\Users\user.userpc6\Desktop\фото 2020\адаптивный спорт Нижнекамск\670ef3f3-091a-4c46-b1e1-50915fbca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1113" b="12868"/>
          <a:stretch/>
        </p:blipFill>
        <p:spPr bwMode="auto">
          <a:xfrm>
            <a:off x="683568" y="2058144"/>
            <a:ext cx="4510073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8603" y="195486"/>
            <a:ext cx="4212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По данным Министерства </a:t>
            </a:r>
            <a:r>
              <a:rPr lang="ru-RU" dirty="0">
                <a:latin typeface="Georgia" panose="02040502050405020303" pitchFamily="18" charset="0"/>
              </a:rPr>
              <a:t>спорта Республики </a:t>
            </a:r>
            <a:r>
              <a:rPr lang="ru-RU" dirty="0" smtClean="0">
                <a:latin typeface="Georgia" panose="02040502050405020303" pitchFamily="18" charset="0"/>
              </a:rPr>
              <a:t>Татарстан, </a:t>
            </a:r>
            <a:r>
              <a:rPr lang="ru-RU" dirty="0">
                <a:latin typeface="Georgia" panose="02040502050405020303" pitchFamily="18" charset="0"/>
              </a:rPr>
              <a:t>на 1 января 2020 года </a:t>
            </a:r>
            <a:r>
              <a:rPr lang="ru-RU" b="1" dirty="0">
                <a:latin typeface="Georgia" panose="02040502050405020303" pitchFamily="18" charset="0"/>
              </a:rPr>
              <a:t>28,1 % </a:t>
            </a:r>
            <a:r>
              <a:rPr lang="ru-RU" dirty="0">
                <a:latin typeface="Georgia" panose="02040502050405020303" pitchFamily="18" charset="0"/>
              </a:rPr>
              <a:t>инвалидов, 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в </a:t>
            </a:r>
            <a:r>
              <a:rPr lang="ru-RU" dirty="0">
                <a:latin typeface="Georgia" panose="02040502050405020303" pitchFamily="18" charset="0"/>
              </a:rPr>
              <a:t>том числе детей и </a:t>
            </a:r>
            <a:r>
              <a:rPr lang="ru-RU" dirty="0" smtClean="0">
                <a:latin typeface="Georgia" panose="02040502050405020303" pitchFamily="18" charset="0"/>
              </a:rPr>
              <a:t>подростков инвалидов, занимались </a:t>
            </a:r>
            <a:r>
              <a:rPr lang="ru-RU" dirty="0">
                <a:latin typeface="Georgia" panose="02040502050405020303" pitchFamily="18" charset="0"/>
              </a:rPr>
              <a:t>физической культурой </a:t>
            </a:r>
            <a:r>
              <a:rPr lang="ru-RU" dirty="0" smtClean="0">
                <a:latin typeface="Georgia" panose="02040502050405020303" pitchFamily="18" charset="0"/>
              </a:rPr>
              <a:t>и </a:t>
            </a:r>
            <a:r>
              <a:rPr lang="ru-RU" dirty="0">
                <a:latin typeface="Georgia" panose="02040502050405020303" pitchFamily="18" charset="0"/>
              </a:rPr>
              <a:t>спортом.</a:t>
            </a:r>
          </a:p>
        </p:txBody>
      </p:sp>
      <p:pic>
        <p:nvPicPr>
          <p:cNvPr id="14338" name="Picture 2" descr="C:\Users\user.userpc6\Desktop\фото 2020\адаптивный спорт Нижнекамск\40545a40-872e-487b-80b6-b646d39e12f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8912" r="-5030" b="5136"/>
          <a:stretch/>
        </p:blipFill>
        <p:spPr bwMode="auto">
          <a:xfrm>
            <a:off x="4819402" y="74290"/>
            <a:ext cx="4446858" cy="24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2715766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Общественные помощники Уполномоченного провели проверочные мероприятия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по вопросу организации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в муниципальных районах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и городских округах республики занятий адаптивной физкультурой и спортом.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477524"/>
              </p:ext>
            </p:extLst>
          </p:nvPr>
        </p:nvGraphicFramePr>
        <p:xfrm>
          <a:off x="1043608" y="357370"/>
          <a:ext cx="6756594" cy="3582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Acrobat Document" r:id="rId4" imgW="8175240" imgH="5818680" progId="AcroExch.Document.7">
                  <p:embed/>
                </p:oleObj>
              </mc:Choice>
              <mc:Fallback>
                <p:oleObj name="Acrobat Document" r:id="rId4" imgW="8175240" imgH="581868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57370"/>
                        <a:ext cx="6756594" cy="358253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3939902"/>
            <a:ext cx="2868464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55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мед. </a:t>
            </a:r>
            <a:r>
              <a:rPr lang="ru-RU" dirty="0"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организаций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5 552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rPr>
              <a:t>койки</a:t>
            </a:r>
            <a:endParaRPr lang="ru-RU" dirty="0">
              <a:latin typeface="Georgia" panose="02040502050405020303" pitchFamily="18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6676" y="3585175"/>
            <a:ext cx="5080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17 552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медицинских 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работника,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из 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10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273 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 госпиталях;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936 водителей скорой 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мед</a:t>
            </a:r>
            <a:r>
              <a:rPr lang="en-US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помощи;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 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793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волонтера-медика (студенты </a:t>
            </a:r>
            <a:r>
              <a:rPr lang="ru-RU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вуз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ов</a:t>
            </a:r>
            <a:r>
              <a:rPr lang="ru-RU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медицинских </a:t>
            </a:r>
            <a:r>
              <a:rPr lang="ru-RU" sz="1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колледжей и </a:t>
            </a:r>
            <a:r>
              <a:rPr lang="ru-RU" sz="18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училищ)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Arial" pitchFamily="34" charset="0"/>
              </a:rPr>
              <a:t>COVID-19: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Arial" pitchFamily="34" charset="0"/>
              </a:rPr>
              <a:t>ГЛОБАЛЬНЫЙ ВЫЗОВ ЧЕЛОВЕЧЕСТВУ</a:t>
            </a:r>
          </a:p>
        </p:txBody>
      </p:sp>
    </p:spTree>
    <p:extLst>
      <p:ext uri="{BB962C8B-B14F-4D97-AF65-F5344CB8AC3E}">
        <p14:creationId xmlns:p14="http://schemas.microsoft.com/office/powerpoint/2010/main" val="36950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6421293"/>
              </p:ext>
            </p:extLst>
          </p:nvPr>
        </p:nvGraphicFramePr>
        <p:xfrm>
          <a:off x="-828600" y="84258"/>
          <a:ext cx="6912768" cy="5059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2" name="Picture 4" descr="https://static.life.ru/publications/2020/5/5/338153447981.69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756"/>
            <a:ext cx="3942184" cy="262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dn.sm-news.ru/wp-content/uploads/2020/03/17/koronavirus_v_rossii_chislo_sluchaev_zabolevaniya_vyiroslo_do_20-92592-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1"/>
          <a:stretch/>
        </p:blipFill>
        <p:spPr bwMode="auto">
          <a:xfrm>
            <a:off x="4932040" y="2787774"/>
            <a:ext cx="3942184" cy="228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043608" y="4986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Georgia" panose="02040502050405020303" pitchFamily="18" charset="0"/>
                <a:cs typeface="Times New Roman" pitchFamily="18" charset="0"/>
              </a:rPr>
              <a:t>Количество поступивших уведомлений по </a:t>
            </a:r>
            <a:r>
              <a:rPr lang="ru-RU" sz="2000" dirty="0">
                <a:latin typeface="Georgia" panose="02040502050405020303" pitchFamily="18" charset="0"/>
                <a:cs typeface="Times New Roman" pitchFamily="18" charset="0"/>
              </a:rPr>
              <a:t>категории </a:t>
            </a:r>
            <a:r>
              <a:rPr lang="ru-RU" sz="2000" b="1" dirty="0">
                <a:latin typeface="Georgia" panose="02040502050405020303" pitchFamily="18" charset="0"/>
                <a:cs typeface="Times New Roman" pitchFamily="18" charset="0"/>
              </a:rPr>
              <a:t>«Поликлиники и больницы» </a:t>
            </a:r>
          </a:p>
          <a:p>
            <a:pPr algn="ctr"/>
            <a:r>
              <a:rPr lang="ru-RU" sz="2000" dirty="0">
                <a:latin typeface="Georgia" panose="02040502050405020303" pitchFamily="18" charset="0"/>
                <a:cs typeface="Times New Roman" pitchFamily="18" charset="0"/>
              </a:rPr>
              <a:t>в ГИС РТ «Народный контроль» по годам </a:t>
            </a:r>
          </a:p>
          <a:p>
            <a:pPr algn="ctr"/>
            <a:r>
              <a:rPr lang="ru-RU" sz="2000" i="1" dirty="0">
                <a:latin typeface="Georgia" panose="02040502050405020303" pitchFamily="18" charset="0"/>
                <a:cs typeface="Times New Roman" pitchFamily="18" charset="0"/>
              </a:rPr>
              <a:t>(по состоянию на 31.12.2020)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62097788"/>
              </p:ext>
            </p:extLst>
          </p:nvPr>
        </p:nvGraphicFramePr>
        <p:xfrm>
          <a:off x="575556" y="123478"/>
          <a:ext cx="8568444" cy="5403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24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92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48955" y="-34045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Показатели, характеризующие общие критерии оценки качества оказания услуг медицинскими организациями на основе количества </a:t>
            </a:r>
            <a:r>
              <a:rPr lang="ru-RU" sz="2000" b="1" dirty="0" smtClean="0">
                <a:latin typeface="Georgia" panose="02040502050405020303" pitchFamily="18" charset="0"/>
              </a:rPr>
              <a:t>уведомлений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3" y="11485"/>
            <a:ext cx="1008112" cy="92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5596" y="1719858"/>
            <a:ext cx="7595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1038969"/>
            <a:ext cx="8352928" cy="403840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8471" y="1059582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Georgia" panose="02040502050405020303" pitchFamily="18" charset="0"/>
              </a:rPr>
              <a:t>Доступность записи к </a:t>
            </a:r>
            <a:r>
              <a:rPr lang="ru-RU" sz="1900" dirty="0" smtClean="0">
                <a:latin typeface="Georgia" panose="02040502050405020303" pitchFamily="18" charset="0"/>
              </a:rPr>
              <a:t>врачу </a:t>
            </a:r>
            <a:r>
              <a:rPr lang="ru-RU" sz="2000" dirty="0" smtClean="0"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latin typeface="Georgia" panose="02040502050405020303" pitchFamily="18" charset="0"/>
              </a:rPr>
              <a:t> 1 031 уведомление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Время </a:t>
            </a:r>
            <a:r>
              <a:rPr lang="ru-RU" sz="1900" dirty="0">
                <a:latin typeface="Georgia" panose="02040502050405020303" pitchFamily="18" charset="0"/>
              </a:rPr>
              <a:t>ожидания предостав­ления медицинских </a:t>
            </a:r>
            <a:r>
              <a:rPr lang="ru-RU" sz="1900" dirty="0" smtClean="0">
                <a:latin typeface="Georgia" panose="02040502050405020303" pitchFamily="18" charset="0"/>
              </a:rPr>
              <a:t>услуг 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88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Условия предоставления медицинских </a:t>
            </a:r>
            <a:r>
              <a:rPr lang="ru-RU" sz="1900" dirty="0">
                <a:latin typeface="Georgia" panose="02040502050405020303" pitchFamily="18" charset="0"/>
              </a:rPr>
              <a:t>услуг и доступность </a:t>
            </a:r>
            <a:r>
              <a:rPr lang="ru-RU" sz="1900" dirty="0" smtClean="0">
                <a:latin typeface="Georgia" panose="02040502050405020303" pitchFamily="18" charset="0"/>
              </a:rPr>
              <a:t/>
            </a:r>
            <a:br>
              <a:rPr lang="ru-RU" sz="1900" dirty="0" smtClean="0">
                <a:latin typeface="Georgia" panose="02040502050405020303" pitchFamily="18" charset="0"/>
              </a:rPr>
            </a:br>
            <a:r>
              <a:rPr lang="ru-RU" sz="1900" dirty="0" smtClean="0">
                <a:latin typeface="Georgia" panose="02040502050405020303" pitchFamily="18" charset="0"/>
              </a:rPr>
              <a:t>их </a:t>
            </a:r>
            <a:r>
              <a:rPr lang="ru-RU" sz="1900" dirty="0">
                <a:latin typeface="Georgia" panose="02040502050405020303" pitchFamily="18" charset="0"/>
              </a:rPr>
              <a:t>получения (прием </a:t>
            </a:r>
            <a:r>
              <a:rPr lang="ru-RU" sz="1900" dirty="0" smtClean="0">
                <a:latin typeface="Georgia" panose="02040502050405020303" pitchFamily="18" charset="0"/>
              </a:rPr>
              <a:t>врача) 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312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Доброжелательность </a:t>
            </a:r>
            <a:r>
              <a:rPr lang="ru-RU" sz="1900" dirty="0">
                <a:latin typeface="Georgia" panose="02040502050405020303" pitchFamily="18" charset="0"/>
              </a:rPr>
              <a:t>и компетентность работников медицинских </a:t>
            </a:r>
            <a:r>
              <a:rPr lang="ru-RU" sz="1900" dirty="0" smtClean="0">
                <a:latin typeface="Georgia" panose="02040502050405020303" pitchFamily="18" charset="0"/>
              </a:rPr>
              <a:t>учрежден</a:t>
            </a:r>
            <a:r>
              <a:rPr lang="ru-RU" sz="2000" dirty="0" smtClean="0">
                <a:latin typeface="Georgia" panose="02040502050405020303" pitchFamily="18" charset="0"/>
              </a:rPr>
              <a:t>ий - </a:t>
            </a:r>
            <a:r>
              <a:rPr lang="ru-RU" sz="2400" b="1" dirty="0" smtClean="0">
                <a:latin typeface="Georgia" panose="02040502050405020303" pitchFamily="18" charset="0"/>
              </a:rPr>
              <a:t>226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Содержание </a:t>
            </a:r>
            <a:r>
              <a:rPr lang="ru-RU" sz="1900" dirty="0">
                <a:latin typeface="Georgia" panose="02040502050405020303" pitchFamily="18" charset="0"/>
              </a:rPr>
              <a:t>и </a:t>
            </a:r>
            <a:r>
              <a:rPr lang="ru-RU" sz="1900" dirty="0" smtClean="0">
                <a:latin typeface="Georgia" panose="02040502050405020303" pitchFamily="18" charset="0"/>
              </a:rPr>
              <a:t>комфортность </a:t>
            </a:r>
            <a:r>
              <a:rPr lang="ru-RU" sz="1900" dirty="0">
                <a:latin typeface="Georgia" panose="02040502050405020303" pitchFamily="18" charset="0"/>
              </a:rPr>
              <a:t>учреждения </a:t>
            </a:r>
            <a:r>
              <a:rPr lang="ru-RU" sz="1900" dirty="0" smtClean="0">
                <a:latin typeface="Georgia" panose="02040502050405020303" pitchFamily="18" charset="0"/>
              </a:rPr>
              <a:t>здравоохранения 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108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Лекарственное обеспечение 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21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Функционирование медицинского оборудования 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9</a:t>
            </a:r>
            <a:r>
              <a:rPr lang="ru-RU" sz="20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Иные вопросы </a:t>
            </a:r>
            <a:r>
              <a:rPr lang="ru-RU" sz="2000" dirty="0" smtClean="0">
                <a:latin typeface="Georgia" panose="02040502050405020303" pitchFamily="18" charset="0"/>
              </a:rPr>
              <a:t>– </a:t>
            </a:r>
            <a:r>
              <a:rPr lang="ru-RU" sz="2400" b="1" dirty="0" smtClean="0">
                <a:latin typeface="Georgia" panose="02040502050405020303" pitchFamily="18" charset="0"/>
              </a:rPr>
              <a:t>109;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Georgia" panose="02040502050405020303" pitchFamily="18" charset="0"/>
              </a:rPr>
              <a:t>Общее количество уведомлений</a:t>
            </a:r>
            <a:r>
              <a:rPr lang="ru-RU" sz="2000" dirty="0" smtClean="0">
                <a:latin typeface="Georgia" panose="02040502050405020303" pitchFamily="18" charset="0"/>
              </a:rPr>
              <a:t>- </a:t>
            </a:r>
            <a:r>
              <a:rPr lang="ru-RU" sz="2400" b="1" dirty="0" smtClean="0">
                <a:latin typeface="Georgia" panose="02040502050405020303" pitchFamily="18" charset="0"/>
              </a:rPr>
              <a:t>1904.</a:t>
            </a:r>
            <a:endParaRPr lang="ru-RU" sz="2400" b="1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9"/>
          <p:cNvSpPr txBox="1">
            <a:spLocks/>
          </p:cNvSpPr>
          <p:nvPr/>
        </p:nvSpPr>
        <p:spPr>
          <a:xfrm>
            <a:off x="423823" y="-36763"/>
            <a:ext cx="7286676" cy="62865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6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Структура доклада</a:t>
            </a:r>
            <a:endParaRPr lang="ru-RU" sz="2600" b="1" dirty="0"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7143" y="280270"/>
            <a:ext cx="598494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endParaRPr lang="ru-RU" sz="2400" b="1" dirty="0" smtClean="0">
              <a:latin typeface="Georgia" pitchFamily="18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Анализ обращений граждан;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Соблюдение избирательных прав граждан;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Деятельность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Уполномоченного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по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защите социальных прав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человека;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Деятельность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Уполномоченного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по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защите прав человека в местах принудительного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содержания;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Просвещение в области прав и свобод человека и гражданина, форм 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Arial" pitchFamily="34" charset="0"/>
              </a:rPr>
              <a:t>и методов их защиты.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500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90" y="1090564"/>
            <a:ext cx="2414406" cy="323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955" y="-237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42751" y="-324274"/>
            <a:ext cx="7560840" cy="9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облюдение жилищных прав граждан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859" y="309796"/>
            <a:ext cx="8715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Georgia" pitchFamily="18" charset="0"/>
              </a:rPr>
              <a:t>По данным </a:t>
            </a:r>
            <a:r>
              <a:rPr lang="ru-RU" sz="1400" i="1" dirty="0">
                <a:latin typeface="Georgia" pitchFamily="18" charset="0"/>
              </a:rPr>
              <a:t>Фонда Республики Татарстан по защите прав </a:t>
            </a:r>
            <a:r>
              <a:rPr lang="ru-RU" sz="1400" i="1" dirty="0" smtClean="0">
                <a:latin typeface="Georgia" pitchFamily="18" charset="0"/>
              </a:rPr>
              <a:t>граждан– </a:t>
            </a:r>
            <a:r>
              <a:rPr lang="ru-RU" sz="1400" i="1" dirty="0">
                <a:latin typeface="Georgia" pitchFamily="18" charset="0"/>
              </a:rPr>
              <a:t>участников долевого строительства</a:t>
            </a:r>
            <a:endParaRPr lang="ru-RU" sz="1400" i="1" dirty="0" smtClean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0435" y="57140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atin typeface="Georgia" pitchFamily="18" charset="0"/>
              </a:rPr>
              <a:t>По  </a:t>
            </a:r>
            <a:r>
              <a:rPr lang="ru-RU" sz="2300" dirty="0">
                <a:latin typeface="Georgia" pitchFamily="18" charset="0"/>
              </a:rPr>
              <a:t>итогам  </a:t>
            </a:r>
            <a:r>
              <a:rPr lang="ru-RU" sz="2300" dirty="0" smtClean="0">
                <a:latin typeface="Georgia" pitchFamily="18" charset="0"/>
              </a:rPr>
              <a:t>2020  </a:t>
            </a:r>
            <a:r>
              <a:rPr lang="ru-RU" sz="2300" dirty="0">
                <a:latin typeface="Georgia" pitchFamily="18" charset="0"/>
              </a:rPr>
              <a:t>года </a:t>
            </a:r>
            <a:r>
              <a:rPr lang="ru-RU" sz="2300" dirty="0" smtClean="0">
                <a:latin typeface="Georgia" pitchFamily="18" charset="0"/>
              </a:rPr>
              <a:t> </a:t>
            </a:r>
            <a:r>
              <a:rPr lang="ru-RU" sz="23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введено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300" b="1" dirty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680 087 квадратных метров жилья</a:t>
            </a:r>
            <a:endParaRPr lang="ru-RU" sz="2300" dirty="0">
              <a:latin typeface="Georg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94684" y="665298"/>
            <a:ext cx="6490438" cy="68231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4141" y="1467973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В 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1 063</a:t>
            </a:r>
            <a:r>
              <a:rPr lang="ru-RU" sz="2000" dirty="0" smtClean="0"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многоквартирных домах в </a:t>
            </a:r>
            <a:r>
              <a:rPr lang="ru-RU" sz="2000" dirty="0" smtClean="0">
                <a:latin typeface="Georgia" panose="02040502050405020303" pitchFamily="18" charset="0"/>
              </a:rPr>
              <a:t>41 </a:t>
            </a:r>
            <a:r>
              <a:rPr lang="ru-RU" sz="2000" dirty="0">
                <a:latin typeface="Georgia" panose="02040502050405020303" pitchFamily="18" charset="0"/>
              </a:rPr>
              <a:t>муниципальном образовании проведен капитальный </a:t>
            </a:r>
            <a:r>
              <a:rPr lang="ru-RU" sz="2000" dirty="0" smtClean="0">
                <a:latin typeface="Georgia" panose="02040502050405020303" pitchFamily="18" charset="0"/>
              </a:rPr>
              <a:t>ремонт.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6371" y="1487765"/>
            <a:ext cx="6657081" cy="70788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2323141"/>
            <a:ext cx="8561129" cy="11001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https://www.kzn.ru/upload/iblock/14a/DEN_83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6" b="1"/>
          <a:stretch/>
        </p:blipFill>
        <p:spPr bwMode="auto">
          <a:xfrm>
            <a:off x="745859" y="3477326"/>
            <a:ext cx="3233904" cy="18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r="1029" b="17329"/>
          <a:stretch/>
        </p:blipFill>
        <p:spPr bwMode="auto">
          <a:xfrm>
            <a:off x="5372990" y="3423328"/>
            <a:ext cx="3538867" cy="19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904" y="2407665"/>
            <a:ext cx="8837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Восстановлены права граждан по 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7 проблемным объектам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долевого строительства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(</a:t>
            </a:r>
            <a:r>
              <a:rPr lang="ru-RU" sz="2000" dirty="0">
                <a:latin typeface="Georgia" panose="02040502050405020303" pitchFamily="18" charset="0"/>
              </a:rPr>
              <a:t>2 – г</a:t>
            </a:r>
            <a:r>
              <a:rPr lang="ru-RU" sz="2000" dirty="0" smtClean="0">
                <a:latin typeface="Georgia" panose="02040502050405020303" pitchFamily="18" charset="0"/>
              </a:rPr>
              <a:t>. Казань</a:t>
            </a:r>
            <a:r>
              <a:rPr lang="ru-RU" sz="2000" dirty="0">
                <a:latin typeface="Georgia" panose="02040502050405020303" pitchFamily="18" charset="0"/>
              </a:rPr>
              <a:t>, 3 – г. Набережные </a:t>
            </a:r>
            <a:r>
              <a:rPr lang="ru-RU" sz="2000" dirty="0" smtClean="0">
                <a:latin typeface="Georgia" panose="02040502050405020303" pitchFamily="18" charset="0"/>
              </a:rPr>
              <a:t>Челны,</a:t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 2 </a:t>
            </a:r>
            <a:r>
              <a:rPr lang="ru-RU" sz="2000" dirty="0">
                <a:latin typeface="Georgia" panose="02040502050405020303" pitchFamily="18" charset="0"/>
              </a:rPr>
              <a:t>– </a:t>
            </a:r>
            <a:r>
              <a:rPr lang="ru-RU" sz="2000" dirty="0" err="1">
                <a:latin typeface="Georgia" panose="02040502050405020303" pitchFamily="18" charset="0"/>
              </a:rPr>
              <a:t>Пестречинский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район), 398 дольщик смог </a:t>
            </a:r>
            <a:r>
              <a:rPr lang="ru-RU" sz="2000" dirty="0">
                <a:latin typeface="Georgia" panose="02040502050405020303" pitchFamily="18" charset="0"/>
              </a:rPr>
              <a:t>въехать в свои </a:t>
            </a:r>
            <a:r>
              <a:rPr lang="ru-RU" sz="1900" dirty="0">
                <a:latin typeface="Georgia" panose="02040502050405020303" pitchFamily="18" charset="0"/>
              </a:rPr>
              <a:t>квартиры.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8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54" y="347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9190" y="195486"/>
            <a:ext cx="48245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Georgia" panose="02040502050405020303" pitchFamily="18" charset="0"/>
              </a:rPr>
              <a:t>В 2020 году к Уполномоченному поступило </a:t>
            </a:r>
            <a:br>
              <a:rPr lang="ru-RU" sz="1900" dirty="0">
                <a:latin typeface="Georgia" panose="02040502050405020303" pitchFamily="18" charset="0"/>
              </a:rPr>
            </a:br>
            <a:r>
              <a:rPr lang="ru-RU" sz="1900" b="1" dirty="0" smtClean="0">
                <a:latin typeface="Georgia" panose="02040502050405020303" pitchFamily="18" charset="0"/>
              </a:rPr>
              <a:t>678 обращений </a:t>
            </a:r>
            <a:r>
              <a:rPr lang="ru-RU" sz="1900" dirty="0" smtClean="0">
                <a:latin typeface="Georgia" panose="02040502050405020303" pitchFamily="18" charset="0"/>
              </a:rPr>
              <a:t>по жилищным вопросам, в том числе по вопросам ЖКХ</a:t>
            </a:r>
          </a:p>
          <a:p>
            <a:pPr algn="ctr"/>
            <a:endParaRPr lang="ru-RU" sz="19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1900" dirty="0" smtClean="0">
                <a:latin typeface="Georgia" panose="02040502050405020303" pitchFamily="18" charset="0"/>
              </a:rPr>
              <a:t>(</a:t>
            </a:r>
            <a:r>
              <a:rPr lang="ru-RU" sz="1900" dirty="0">
                <a:latin typeface="Georgia" panose="02040502050405020303" pitchFamily="18" charset="0"/>
              </a:rPr>
              <a:t>в 2019 году </a:t>
            </a:r>
            <a:r>
              <a:rPr lang="ru-RU" sz="1900" dirty="0" smtClean="0">
                <a:latin typeface="Georgia" panose="02040502050405020303" pitchFamily="18" charset="0"/>
              </a:rPr>
              <a:t>поступило 1801 обращений</a:t>
            </a:r>
            <a:r>
              <a:rPr lang="ru-RU" sz="1900" dirty="0">
                <a:latin typeface="Georgia" panose="02040502050405020303" pitchFamily="18" charset="0"/>
              </a:rPr>
              <a:t>)</a:t>
            </a:r>
            <a:endParaRPr lang="ru-RU" sz="1900" dirty="0"/>
          </a:p>
        </p:txBody>
      </p:sp>
      <p:pic>
        <p:nvPicPr>
          <p:cNvPr id="20482" name="Picture 2" descr="Z:\Регина\ФОТКИ ДЛЯ НАШЕГО  ВЕСТНИКА\3.1 Обращения граждан\image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613"/>
            <a:ext cx="3585742" cy="239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Z:\Регина\ФОТКИ ДЛЯ НАШЕГО  ВЕСТНИКА\3.1 Обращения граждан\print_6489719_46152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64345"/>
            <a:ext cx="4248472" cy="283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2664983"/>
            <a:ext cx="4095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Наиболее </a:t>
            </a:r>
            <a:r>
              <a:rPr lang="ru-RU" dirty="0">
                <a:latin typeface="Georgia" panose="02040502050405020303" pitchFamily="18" charset="0"/>
              </a:rPr>
              <a:t>распространенными являются жалобы, связанные 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с </a:t>
            </a:r>
            <a:r>
              <a:rPr lang="ru-RU" dirty="0">
                <a:latin typeface="Georgia" panose="02040502050405020303" pitchFamily="18" charset="0"/>
              </a:rPr>
              <a:t>признанием прав 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на </a:t>
            </a:r>
            <a:r>
              <a:rPr lang="ru-RU" dirty="0">
                <a:latin typeface="Georgia" panose="02040502050405020303" pitchFamily="18" charset="0"/>
              </a:rPr>
              <a:t>предоставление жилых помещений из государственного или муниципального жилищного фонда представителям социально уязвимых групп </a:t>
            </a:r>
            <a:r>
              <a:rPr lang="ru-RU" dirty="0" smtClean="0">
                <a:latin typeface="Georgia" panose="02040502050405020303" pitchFamily="18" charset="0"/>
              </a:rPr>
              <a:t>населения.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33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5576" y="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Соблюдение </a:t>
            </a:r>
            <a:r>
              <a:rPr lang="ru-RU" sz="2000" b="1" dirty="0">
                <a:latin typeface="Georgia" panose="02040502050405020303" pitchFamily="18" charset="0"/>
              </a:rPr>
              <a:t>прав </a:t>
            </a:r>
            <a:r>
              <a:rPr lang="ru-RU" sz="2000" b="1" dirty="0" smtClean="0">
                <a:latin typeface="Georgia" panose="02040502050405020303" pitchFamily="18" charset="0"/>
              </a:rPr>
              <a:t>на </a:t>
            </a:r>
            <a:r>
              <a:rPr lang="ru-RU" sz="2000" b="1" dirty="0">
                <a:latin typeface="Georgia" panose="02040502050405020303" pitchFamily="18" charset="0"/>
              </a:rPr>
              <a:t>благоприятную окружающую среду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400110"/>
            <a:ext cx="4536504" cy="4650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79712"/>
            <a:ext cx="43924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dirty="0" smtClean="0">
              <a:latin typeface="Georgia" pitchFamily="18" charset="0"/>
            </a:endParaRPr>
          </a:p>
          <a:p>
            <a:pPr algn="ctr"/>
            <a:r>
              <a:rPr lang="ru-RU" dirty="0" smtClean="0">
                <a:latin typeface="Georgia" pitchFamily="18" charset="0"/>
              </a:rPr>
              <a:t>За </a:t>
            </a:r>
            <a:r>
              <a:rPr lang="ru-RU" dirty="0">
                <a:latin typeface="Georgia" pitchFamily="18" charset="0"/>
              </a:rPr>
              <a:t>два месяца </a:t>
            </a:r>
            <a:r>
              <a:rPr lang="ru-RU" b="1" dirty="0">
                <a:latin typeface="Georgia" pitchFamily="18" charset="0"/>
              </a:rPr>
              <a:t>удалось оперативно решить </a:t>
            </a:r>
            <a:r>
              <a:rPr lang="ru-RU" b="1" dirty="0" smtClean="0">
                <a:latin typeface="Georgia" pitchFamily="18" charset="0"/>
              </a:rPr>
              <a:t>84 </a:t>
            </a:r>
            <a:r>
              <a:rPr lang="ru-RU" b="1" dirty="0">
                <a:latin typeface="Georgia" pitchFamily="18" charset="0"/>
              </a:rPr>
              <a:t>уведомления </a:t>
            </a:r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по </a:t>
            </a:r>
            <a:r>
              <a:rPr lang="ru-RU" dirty="0">
                <a:latin typeface="Georgia" pitchFamily="18" charset="0"/>
              </a:rPr>
              <a:t>благоустройству контейнерных </a:t>
            </a:r>
            <a:r>
              <a:rPr lang="ru-RU" dirty="0" smtClean="0">
                <a:latin typeface="Georgia" pitchFamily="18" charset="0"/>
              </a:rPr>
              <a:t>площадок и </a:t>
            </a:r>
            <a:r>
              <a:rPr lang="ru-RU" b="1" dirty="0">
                <a:latin typeface="Georgia" pitchFamily="18" charset="0"/>
              </a:rPr>
              <a:t>66 уведомлений </a:t>
            </a:r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по </a:t>
            </a:r>
            <a:r>
              <a:rPr lang="ru-RU" dirty="0">
                <a:latin typeface="Georgia" pitchFamily="18" charset="0"/>
              </a:rPr>
              <a:t>вывозу </a:t>
            </a:r>
            <a:r>
              <a:rPr lang="ru-RU" dirty="0" smtClean="0">
                <a:latin typeface="Georgia" pitchFamily="18" charset="0"/>
              </a:rPr>
              <a:t>ТКО. 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Принимались </a:t>
            </a:r>
            <a:r>
              <a:rPr lang="ru-RU" dirty="0">
                <a:latin typeface="Georgia" pitchFamily="18" charset="0"/>
              </a:rPr>
              <a:t>меры </a:t>
            </a: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по </a:t>
            </a:r>
            <a:r>
              <a:rPr lang="ru-RU" dirty="0">
                <a:latin typeface="Georgia" pitchFamily="18" charset="0"/>
              </a:rPr>
              <a:t>благоустройству контейнерных площадок </a:t>
            </a:r>
            <a:r>
              <a:rPr lang="ru-RU" dirty="0" smtClean="0">
                <a:latin typeface="Georgia" pitchFamily="18" charset="0"/>
              </a:rPr>
              <a:t>в г.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Казани</a:t>
            </a:r>
            <a:r>
              <a:rPr lang="ru-RU" dirty="0">
                <a:latin typeface="Georgia" pitchFamily="18" charset="0"/>
              </a:rPr>
              <a:t>, г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Набережны</a:t>
            </a:r>
            <a:r>
              <a:rPr lang="ru-RU" dirty="0">
                <a:latin typeface="Georgia" pitchFamily="18" charset="0"/>
              </a:rPr>
              <a:t>е</a:t>
            </a:r>
            <a:r>
              <a:rPr lang="ru-RU" dirty="0" smtClean="0">
                <a:latin typeface="Georgia" pitchFamily="18" charset="0"/>
              </a:rPr>
              <a:t> Челны, </a:t>
            </a:r>
            <a:r>
              <a:rPr lang="ru-RU" dirty="0">
                <a:latin typeface="Georgia" pitchFamily="18" charset="0"/>
              </a:rPr>
              <a:t>Альметьевском, </a:t>
            </a:r>
            <a:r>
              <a:rPr lang="ru-RU" dirty="0" err="1">
                <a:latin typeface="Georgia" pitchFamily="18" charset="0"/>
              </a:rPr>
              <a:t>Бугульминском</a:t>
            </a:r>
            <a:r>
              <a:rPr lang="ru-RU" dirty="0">
                <a:latin typeface="Georgia" pitchFamily="18" charset="0"/>
              </a:rPr>
              <a:t>, Буинском, Верхнеуслонском, Высокогорском, </a:t>
            </a:r>
            <a:r>
              <a:rPr lang="ru-RU" dirty="0" err="1">
                <a:latin typeface="Georgia" pitchFamily="18" charset="0"/>
              </a:rPr>
              <a:t>Елабужском</a:t>
            </a:r>
            <a:r>
              <a:rPr lang="ru-RU" dirty="0">
                <a:latin typeface="Georgia" pitchFamily="18" charset="0"/>
              </a:rPr>
              <a:t>, Зеленодольском, </a:t>
            </a:r>
            <a:r>
              <a:rPr lang="ru-RU" dirty="0" err="1">
                <a:latin typeface="Georgia" pitchFamily="18" charset="0"/>
              </a:rPr>
              <a:t>Лаишевском</a:t>
            </a:r>
            <a:r>
              <a:rPr lang="ru-RU" dirty="0">
                <a:latin typeface="Georgia" pitchFamily="18" charset="0"/>
              </a:rPr>
              <a:t>, Лениногорском, Нижнекамском, </a:t>
            </a:r>
            <a:r>
              <a:rPr lang="ru-RU" dirty="0" err="1">
                <a:latin typeface="Georgia" pitchFamily="18" charset="0"/>
              </a:rPr>
              <a:t>Пестречинском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Тукаевском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и </a:t>
            </a:r>
            <a:r>
              <a:rPr lang="ru-RU" dirty="0" err="1">
                <a:latin typeface="Georgia" pitchFamily="18" charset="0"/>
              </a:rPr>
              <a:t>Чистопольском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районах.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user.userpc6\Desktop\2af9cc36-e57d-4b98-8d5d-2bcbf32cc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8757"/>
          <a:stretch/>
        </p:blipFill>
        <p:spPr bwMode="auto">
          <a:xfrm>
            <a:off x="5292079" y="2926524"/>
            <a:ext cx="1823083" cy="22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.userpc6\Desktop\29d2b9eb-9911-4499-af7f-00072075ef1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8241"/>
          <a:stretch/>
        </p:blipFill>
        <p:spPr bwMode="auto">
          <a:xfrm>
            <a:off x="5292080" y="633342"/>
            <a:ext cx="1828800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.userpc6\Desktop\7e7f5a38-92f8-43c9-9c4a-b6fcefe8d2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8135"/>
          <a:stretch/>
        </p:blipFill>
        <p:spPr bwMode="auto">
          <a:xfrm>
            <a:off x="7222360" y="633342"/>
            <a:ext cx="1871932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.userpc6\Desktop\314ebaac-d910-4f78-8256-bc2df8d143a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r="-9866"/>
          <a:stretch/>
        </p:blipFill>
        <p:spPr bwMode="auto">
          <a:xfrm>
            <a:off x="7232912" y="2880370"/>
            <a:ext cx="207239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48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01914667"/>
              </p:ext>
            </p:extLst>
          </p:nvPr>
        </p:nvGraphicFramePr>
        <p:xfrm>
          <a:off x="-1260648" y="21917"/>
          <a:ext cx="87849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51" y="2355726"/>
            <a:ext cx="2665688" cy="26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21" y="7159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05" y="1635645"/>
            <a:ext cx="3474913" cy="3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5646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 bwMode="auto">
          <a:xfrm>
            <a:off x="2865115" y="123478"/>
            <a:ext cx="3259071" cy="29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73922" y="555525"/>
            <a:ext cx="25763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u="sng" dirty="0" smtClean="0">
                <a:latin typeface="Georgia" panose="02040502050405020303" pitchFamily="18" charset="0"/>
              </a:rPr>
              <a:t>Статус: </a:t>
            </a:r>
            <a:br>
              <a:rPr lang="ru-RU" sz="2000" b="1" u="sng" dirty="0" smtClean="0">
                <a:latin typeface="Georgia" panose="02040502050405020303" pitchFamily="18" charset="0"/>
              </a:rPr>
            </a:br>
            <a:r>
              <a:rPr lang="ru-RU" sz="2000" b="1" u="sng" dirty="0" smtClean="0">
                <a:latin typeface="Georgia" panose="02040502050405020303" pitchFamily="18" charset="0"/>
              </a:rPr>
              <a:t>«Заявка решена»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2565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-22584"/>
            <a:ext cx="8755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Соблюдение прав граждан в учреждениях </a:t>
            </a:r>
            <a:r>
              <a:rPr lang="ru-RU" b="1" dirty="0">
                <a:latin typeface="Georgia" panose="02040502050405020303" pitchFamily="18" charset="0"/>
              </a:rPr>
              <a:t>пенитенциарной системы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7588" y="1247415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ИК-19 (28.02.2020)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ИК-19 (11.04.2020)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ИК-10, ИК-5 (16.05.2020)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ИК-3, ИК-5 (20.06.2020)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ИК-19 (22.08.2020)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anose="02040502050405020303" pitchFamily="18" charset="0"/>
              </a:rPr>
              <a:t>ИК-8 (14.11.2020)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048" y="346961"/>
            <a:ext cx="367240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Georgia" panose="02040502050405020303" pitchFamily="18" charset="0"/>
              </a:rPr>
              <a:t>Проведено 6 Дней </a:t>
            </a:r>
            <a:r>
              <a:rPr lang="ru-RU" sz="1900" dirty="0">
                <a:latin typeface="Georgia" panose="02040502050405020303" pitchFamily="18" charset="0"/>
              </a:rPr>
              <a:t>правой </a:t>
            </a:r>
            <a:r>
              <a:rPr lang="ru-RU" sz="1900" dirty="0" smtClean="0">
                <a:latin typeface="Georgia" panose="02040502050405020303" pitchFamily="18" charset="0"/>
              </a:rPr>
              <a:t>помощи, </a:t>
            </a:r>
            <a:r>
              <a:rPr lang="ru-RU" sz="1900" dirty="0">
                <a:latin typeface="Georgia" panose="02040502050405020303" pitchFamily="18" charset="0"/>
              </a:rPr>
              <a:t>на которых принято 56 </a:t>
            </a:r>
            <a:r>
              <a:rPr lang="ru-RU" sz="1900" dirty="0" smtClean="0">
                <a:latin typeface="Georgia" panose="02040502050405020303" pitchFamily="18" charset="0"/>
              </a:rPr>
              <a:t>осужденных.</a:t>
            </a:r>
            <a:endParaRPr lang="ru-RU" sz="1900" dirty="0">
              <a:latin typeface="Georgia" panose="02040502050405020303" pitchFamily="18" charset="0"/>
            </a:endParaRPr>
          </a:p>
        </p:txBody>
      </p:sp>
      <p:pic>
        <p:nvPicPr>
          <p:cNvPr id="12290" name="Picture 2" descr="C:\Users\user.userpc6\Desktop\фото 2020\УФСИН,ЦВСИГ\видеоприем УФСИН 16 мая\DSCF1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4828" r="6575" b="8763"/>
          <a:stretch/>
        </p:blipFill>
        <p:spPr bwMode="auto">
          <a:xfrm>
            <a:off x="4488944" y="298085"/>
            <a:ext cx="4624764" cy="270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83568" y="325958"/>
            <a:ext cx="3528391" cy="990499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Z:\Регина\ФОТКИ ДЛЯ НАШЕГО  ВЕСТНИКА\4.1 УФСИН\DSCF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76" y="2977116"/>
            <a:ext cx="2914179" cy="21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Регина\ФОТКИ ДЛЯ НАШЕГО  ВЕСТНИКА\4.1 УФСИН\IMG_55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 r="16220"/>
          <a:stretch/>
        </p:blipFill>
        <p:spPr bwMode="auto">
          <a:xfrm>
            <a:off x="597588" y="2977116"/>
            <a:ext cx="3187603" cy="21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фото 2019\УФСИН\ИК-19 адаптационный отряд\IMG_88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 r="7005"/>
          <a:stretch/>
        </p:blipFill>
        <p:spPr bwMode="auto">
          <a:xfrm>
            <a:off x="6595955" y="3002668"/>
            <a:ext cx="2732272" cy="21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3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827584" y="120866"/>
            <a:ext cx="8208912" cy="2085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9418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В </a:t>
            </a:r>
            <a:r>
              <a:rPr lang="ru-RU" sz="2400" dirty="0">
                <a:latin typeface="Georgia" panose="02040502050405020303" pitchFamily="18" charset="0"/>
              </a:rPr>
              <a:t>государственные учреждения здравоохранения </a:t>
            </a:r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в </a:t>
            </a:r>
            <a:r>
              <a:rPr lang="ru-RU" sz="2400" dirty="0">
                <a:latin typeface="Georgia" panose="02040502050405020303" pitchFamily="18" charset="0"/>
              </a:rPr>
              <a:t>2020 году было </a:t>
            </a:r>
            <a:r>
              <a:rPr lang="ru-RU" sz="2400" dirty="0" smtClean="0">
                <a:latin typeface="Georgia" panose="02040502050405020303" pitchFamily="18" charset="0"/>
              </a:rPr>
              <a:t>вывезено </a:t>
            </a:r>
            <a:r>
              <a:rPr lang="ru-RU" sz="2400" b="1" dirty="0">
                <a:latin typeface="Georgia" panose="02040502050405020303" pitchFamily="18" charset="0"/>
              </a:rPr>
              <a:t>265</a:t>
            </a:r>
            <a:r>
              <a:rPr lang="ru-RU" sz="2400" dirty="0">
                <a:latin typeface="Georgia" panose="02040502050405020303" pitchFamily="18" charset="0"/>
              </a:rPr>
              <a:t> осужденных </a:t>
            </a:r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и </a:t>
            </a:r>
            <a:r>
              <a:rPr lang="ru-RU" sz="2400" dirty="0">
                <a:latin typeface="Georgia" panose="02040502050405020303" pitchFamily="18" charset="0"/>
              </a:rPr>
              <a:t>следственно-арестованных лиц: </a:t>
            </a:r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в </a:t>
            </a:r>
            <a:r>
              <a:rPr lang="ru-RU" sz="2400" dirty="0">
                <a:latin typeface="Georgia" panose="02040502050405020303" pitchFamily="18" charset="0"/>
              </a:rPr>
              <a:t>плановом порядке – </a:t>
            </a:r>
            <a:r>
              <a:rPr lang="ru-RU" sz="2400" b="1" dirty="0">
                <a:latin typeface="Georgia" panose="02040502050405020303" pitchFamily="18" charset="0"/>
              </a:rPr>
              <a:t>160 </a:t>
            </a:r>
            <a:r>
              <a:rPr lang="ru-RU" sz="2400" dirty="0">
                <a:latin typeface="Georgia" panose="02040502050405020303" pitchFamily="18" charset="0"/>
              </a:rPr>
              <a:t>человек, по неотложным показаниям – </a:t>
            </a:r>
            <a:r>
              <a:rPr lang="ru-RU" sz="2400" b="1" dirty="0">
                <a:latin typeface="Georgia" panose="02040502050405020303" pitchFamily="18" charset="0"/>
              </a:rPr>
              <a:t>105 </a:t>
            </a:r>
            <a:r>
              <a:rPr lang="ru-RU" sz="2400" dirty="0">
                <a:latin typeface="Georgia" panose="02040502050405020303" pitchFamily="18" charset="0"/>
              </a:rPr>
              <a:t>человек.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36296" y="2206485"/>
            <a:ext cx="4209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latin typeface="Georgia" panose="02040502050405020303" pitchFamily="18" charset="0"/>
              </a:rPr>
              <a:t>(По </a:t>
            </a:r>
            <a:r>
              <a:rPr lang="ru-RU" i="1" dirty="0">
                <a:latin typeface="Georgia" panose="02040502050405020303" pitchFamily="18" charset="0"/>
              </a:rPr>
              <a:t>данным ФКУЗ Медико-санитарная часть №16 федеральной службы исполнения </a:t>
            </a:r>
            <a:r>
              <a:rPr lang="ru-RU" i="1" dirty="0" smtClean="0">
                <a:latin typeface="Georgia" panose="02040502050405020303" pitchFamily="18" charset="0"/>
              </a:rPr>
              <a:t>наказаний России)</a:t>
            </a:r>
            <a:endParaRPr lang="ru-RU" i="1" dirty="0">
              <a:latin typeface="Georgia" panose="02040502050405020303" pitchFamily="18" charset="0"/>
            </a:endParaRPr>
          </a:p>
        </p:txBody>
      </p:sp>
      <p:pic>
        <p:nvPicPr>
          <p:cNvPr id="16387" name="Picture 3" descr="C:\Users\user.userpc6\Desktop\tubla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" y="2240806"/>
            <a:ext cx="3869729" cy="29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"/>
            <a:ext cx="4284772" cy="241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24324" y="1894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Georgia" panose="02040502050405020303" pitchFamily="18" charset="0"/>
              </a:rPr>
              <a:t>Заседание </a:t>
            </a:r>
            <a:r>
              <a:rPr lang="ru-RU" i="1" dirty="0">
                <a:latin typeface="Georgia" panose="02040502050405020303" pitchFamily="18" charset="0"/>
              </a:rPr>
              <a:t>Экспертного с</a:t>
            </a:r>
            <a:r>
              <a:rPr lang="ru-RU" i="1" dirty="0" smtClean="0">
                <a:latin typeface="Georgia" panose="02040502050405020303" pitchFamily="18" charset="0"/>
              </a:rPr>
              <a:t>овета </a:t>
            </a:r>
            <a:br>
              <a:rPr lang="ru-RU" i="1" dirty="0" smtClean="0">
                <a:latin typeface="Georgia" panose="02040502050405020303" pitchFamily="18" charset="0"/>
              </a:rPr>
            </a:br>
            <a:r>
              <a:rPr lang="ru-RU" i="1" dirty="0" smtClean="0">
                <a:latin typeface="Georgia" panose="02040502050405020303" pitchFamily="18" charset="0"/>
              </a:rPr>
              <a:t>при Уполномоченном по правам человека на </a:t>
            </a:r>
            <a:r>
              <a:rPr lang="ru-RU" i="1" dirty="0">
                <a:latin typeface="Georgia" panose="02040502050405020303" pitchFamily="18" charset="0"/>
              </a:rPr>
              <a:t>тему «Роль государственных органов </a:t>
            </a:r>
            <a:r>
              <a:rPr lang="ru-RU" i="1" dirty="0" smtClean="0">
                <a:latin typeface="Georgia" panose="02040502050405020303" pitchFamily="18" charset="0"/>
              </a:rPr>
              <a:t/>
            </a:r>
            <a:br>
              <a:rPr lang="ru-RU" i="1" dirty="0" smtClean="0">
                <a:latin typeface="Georgia" panose="02040502050405020303" pitchFamily="18" charset="0"/>
              </a:rPr>
            </a:br>
            <a:r>
              <a:rPr lang="ru-RU" i="1" dirty="0" smtClean="0">
                <a:latin typeface="Georgia" panose="02040502050405020303" pitchFamily="18" charset="0"/>
              </a:rPr>
              <a:t>и </a:t>
            </a:r>
            <a:r>
              <a:rPr lang="ru-RU" i="1" dirty="0">
                <a:latin typeface="Georgia" panose="02040502050405020303" pitchFamily="18" charset="0"/>
              </a:rPr>
              <a:t>органов местного самоуправления </a:t>
            </a:r>
            <a:r>
              <a:rPr lang="ru-RU" i="1" dirty="0" smtClean="0">
                <a:latin typeface="Georgia" panose="02040502050405020303" pitchFamily="18" charset="0"/>
              </a:rPr>
              <a:t/>
            </a:r>
            <a:br>
              <a:rPr lang="ru-RU" i="1" dirty="0" smtClean="0">
                <a:latin typeface="Georgia" panose="02040502050405020303" pitchFamily="18" charset="0"/>
              </a:rPr>
            </a:br>
            <a:r>
              <a:rPr lang="ru-RU" i="1" dirty="0" smtClean="0">
                <a:latin typeface="Georgia" panose="02040502050405020303" pitchFamily="18" charset="0"/>
              </a:rPr>
              <a:t>в </a:t>
            </a:r>
            <a:r>
              <a:rPr lang="ru-RU" i="1" dirty="0" err="1">
                <a:latin typeface="Georgia" panose="02040502050405020303" pitchFamily="18" charset="0"/>
              </a:rPr>
              <a:t>ресоциализации</a:t>
            </a:r>
            <a:r>
              <a:rPr lang="ru-RU" i="1" dirty="0">
                <a:latin typeface="Georgia" panose="02040502050405020303" pitchFamily="18" charset="0"/>
              </a:rPr>
              <a:t> бывших осужденных».</a:t>
            </a:r>
          </a:p>
        </p:txBody>
      </p:sp>
      <p:pic>
        <p:nvPicPr>
          <p:cNvPr id="18437" name="Picture 5" descr="Z:\Регина\ФОТКИ ДЛЯ НАШЕГО  ВЕСТНИКА\недостающие фотографии\стр 80-81\стр 80-81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1" r="643" b="-2259"/>
          <a:stretch/>
        </p:blipFill>
        <p:spPr bwMode="auto">
          <a:xfrm>
            <a:off x="5004048" y="2383384"/>
            <a:ext cx="3990109" cy="27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:\Регина\ФОТКИ ДЛЯ НАШЕГО  ВЕСТНИКА\недостающие фотографии\дополнительно\стр 81.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" t="14769" r="-1518"/>
          <a:stretch/>
        </p:blipFill>
        <p:spPr bwMode="auto">
          <a:xfrm>
            <a:off x="539552" y="2383384"/>
            <a:ext cx="4373061" cy="27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11560" y="-92546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Georgia" panose="02040502050405020303" pitchFamily="18" charset="0"/>
              </a:rPr>
              <a:t>Обучающие </a:t>
            </a:r>
            <a:r>
              <a:rPr lang="ru-RU" sz="2000" dirty="0">
                <a:latin typeface="Georgia" panose="02040502050405020303" pitchFamily="18" charset="0"/>
              </a:rPr>
              <a:t>семинары-совещания по вопросам соблюдения трудовых прав граждан, охватившие более </a:t>
            </a:r>
            <a:r>
              <a:rPr lang="ru-RU" sz="2000" b="1" dirty="0">
                <a:latin typeface="Georgia" panose="02040502050405020303" pitchFamily="18" charset="0"/>
              </a:rPr>
              <a:t>1000 руководителей и кадровых работников организаций из 17 районов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303607"/>
              </p:ext>
            </p:extLst>
          </p:nvPr>
        </p:nvGraphicFramePr>
        <p:xfrm>
          <a:off x="611560" y="923117"/>
          <a:ext cx="4536504" cy="414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/>
                <a:gridCol w="2880320"/>
              </a:tblGrid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05.06.2020</a:t>
                      </a: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Тетюшский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06.07.2020</a:t>
                      </a: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Аксубаевский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5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27.07.2020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Алькеевский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05.08.2020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Сабинский 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17.08.2020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Тюлячинский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17.08.2020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Агрызский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24.08.2020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Актанышский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31.08.2020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Азнакаевский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31.08.2020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Атнинский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19.10.2020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Балтасинский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21.10.2020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Высокогорский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28.10.2020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Мензелинский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02.10.2020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Муслюмовский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09.10.2020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Спасский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11.10.2020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Нурлатский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18.10.2020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Новошешминский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18.10.2020</a:t>
                      </a:r>
                      <a:endParaRPr lang="ru-RU" sz="140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Ютазинский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район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r="19429"/>
          <a:stretch/>
        </p:blipFill>
        <p:spPr bwMode="auto">
          <a:xfrm>
            <a:off x="5125695" y="1203598"/>
            <a:ext cx="3999159" cy="31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22" y="5431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38988" y="157131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13 занятий </a:t>
            </a:r>
            <a:r>
              <a:rPr lang="ru-RU" sz="2000" b="1" dirty="0" smtClean="0">
                <a:latin typeface="Georgia" panose="02040502050405020303" pitchFamily="18" charset="0"/>
              </a:rPr>
              <a:t>Школ </a:t>
            </a:r>
            <a:r>
              <a:rPr lang="ru-RU" sz="2000" b="1" dirty="0">
                <a:latin typeface="Georgia" panose="02040502050405020303" pitchFamily="18" charset="0"/>
              </a:rPr>
              <a:t>правовых знаний</a:t>
            </a:r>
            <a:r>
              <a:rPr lang="ru-RU" sz="2000" dirty="0">
                <a:latin typeface="Georgia" panose="02040502050405020303" pitchFamily="18" charset="0"/>
              </a:rPr>
              <a:t> для слушателей «Университета третьего возраста»; призывников и их родителей; родителей детей-инвалидов с охватом более 2000 </a:t>
            </a:r>
            <a:r>
              <a:rPr lang="ru-RU" sz="2000" dirty="0" smtClean="0">
                <a:latin typeface="Georgia" panose="02040502050405020303" pitchFamily="18" charset="0"/>
              </a:rPr>
              <a:t>человек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20482" name="Picture 2" descr="Z:\Регина\ФОТКИ ДЛЯ НАШЕГО  ВЕСТНИКА\3.2 Правовое просвещение\0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/>
        </p:blipFill>
        <p:spPr bwMode="auto">
          <a:xfrm>
            <a:off x="598708" y="2420338"/>
            <a:ext cx="4144736" cy="26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Z:\Регина\ФОТКИ ДЛЯ НАШЕГО  ВЕСТНИКА\3.2 Правовое просвещение\IMG_52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29833" b="1821"/>
          <a:stretch/>
        </p:blipFill>
        <p:spPr bwMode="auto">
          <a:xfrm>
            <a:off x="4788024" y="2734575"/>
            <a:ext cx="4326983" cy="23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Z:\Информационно-аналитический отдел\ХРОНИКА\фотки\119 стр. Занятие Школы правовых знаний для призывников и их родителе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31418" r="8209" b="1"/>
          <a:stretch/>
        </p:blipFill>
        <p:spPr bwMode="auto">
          <a:xfrm>
            <a:off x="4788024" y="86264"/>
            <a:ext cx="4326983" cy="25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-488755" y="-94655"/>
            <a:ext cx="7286676" cy="62865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600" b="1" dirty="0"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71856659"/>
              </p:ext>
            </p:extLst>
          </p:nvPr>
        </p:nvGraphicFramePr>
        <p:xfrm>
          <a:off x="611560" y="0"/>
          <a:ext cx="853244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93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53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Z:\Регина\ФОТКИ ДЛЯ НАШЕГО  ВЕСТНИКА\3.2 Правовое просвещение\IMG_0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4858"/>
            <a:ext cx="4730461" cy="31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Z:\Регина\ФОТКИ ДЛЯ НАШЕГО  ВЕСТНИКА\4.13 Гулия Гумаровна\IMG_88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2" r="8036"/>
          <a:stretch/>
        </p:blipFill>
        <p:spPr bwMode="auto">
          <a:xfrm>
            <a:off x="5004048" y="2177263"/>
            <a:ext cx="4543219" cy="29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77116" y="106058"/>
            <a:ext cx="8359379" cy="19157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1599" y="267494"/>
            <a:ext cx="806489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Дни правовой помощи </a:t>
            </a:r>
            <a:endParaRPr lang="ru-RU" sz="2000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для </a:t>
            </a:r>
            <a:r>
              <a:rPr lang="ru-RU" dirty="0">
                <a:latin typeface="Georgia" panose="02040502050405020303" pitchFamily="18" charset="0"/>
              </a:rPr>
              <a:t>жителей республики в муниципальных образованиях</a:t>
            </a:r>
            <a:r>
              <a:rPr lang="ru-RU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для </a:t>
            </a:r>
            <a:r>
              <a:rPr lang="ru-RU" dirty="0">
                <a:latin typeface="Georgia" panose="02040502050405020303" pitchFamily="18" charset="0"/>
              </a:rPr>
              <a:t>осужденных в исправительных колониях УФСИН России по РТ</a:t>
            </a:r>
            <a:r>
              <a:rPr lang="ru-RU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для </a:t>
            </a:r>
            <a:r>
              <a:rPr lang="ru-RU" dirty="0">
                <a:latin typeface="Georgia" panose="02040502050405020303" pitchFamily="18" charset="0"/>
              </a:rPr>
              <a:t>иностранных граждан и лиц без гражданства, в рамках которых </a:t>
            </a:r>
            <a:r>
              <a:rPr lang="ru-RU" sz="2000" b="1" dirty="0">
                <a:latin typeface="Georgia" panose="02040502050405020303" pitchFamily="18" charset="0"/>
              </a:rPr>
              <a:t>проконсультировано </a:t>
            </a:r>
            <a:r>
              <a:rPr lang="ru-RU" sz="2000" b="1" dirty="0" smtClean="0">
                <a:latin typeface="Georgia" panose="02040502050405020303" pitchFamily="18" charset="0"/>
              </a:rPr>
              <a:t>1 527</a:t>
            </a:r>
            <a:r>
              <a:rPr lang="ru-RU" sz="2000" b="1" dirty="0">
                <a:latin typeface="Georgia" panose="02040502050405020303" pitchFamily="18" charset="0"/>
              </a:rPr>
              <a:t> </a:t>
            </a:r>
            <a:r>
              <a:rPr lang="ru-RU" sz="2000" b="1" dirty="0" smtClean="0">
                <a:latin typeface="Georgia" panose="02040502050405020303" pitchFamily="18" charset="0"/>
              </a:rPr>
              <a:t>человек.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32919" y="-92546"/>
            <a:ext cx="8136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7 тематических телефонных «горячих линий», проконсультирован 561 человек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651277"/>
              </p:ext>
            </p:extLst>
          </p:nvPr>
        </p:nvGraphicFramePr>
        <p:xfrm>
          <a:off x="732918" y="678521"/>
          <a:ext cx="8231569" cy="4374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7737"/>
                <a:gridCol w="1832832"/>
                <a:gridCol w="1571000"/>
              </a:tblGrid>
              <a:tr h="528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«Трудовые вопросы»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10.02.2020</a:t>
                      </a:r>
                      <a:endParaRPr lang="ru-RU" sz="9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: 73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560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anose="02040502050405020303" pitchFamily="18" charset="0"/>
                        </a:rPr>
                        <a:t> «Защита прав граждан при призыве»</a:t>
                      </a:r>
                      <a:endParaRPr lang="ru-RU" sz="10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11.03.2020</a:t>
                      </a:r>
                      <a:endParaRPr lang="ru-RU" sz="9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Звонков:12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551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anose="02040502050405020303" pitchFamily="18" charset="0"/>
                        </a:rPr>
                        <a:t>«Трудовые вопросы»</a:t>
                      </a:r>
                      <a:endParaRPr lang="ru-RU" sz="10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28.05.2020</a:t>
                      </a:r>
                      <a:endParaRPr lang="ru-RU" sz="9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: 54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716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anose="02040502050405020303" pitchFamily="18" charset="0"/>
                        </a:rPr>
                        <a:t>«Соблюдение избирательных прав граждан во время проведения выборов»</a:t>
                      </a:r>
                      <a:endParaRPr lang="ru-RU" sz="10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</a:rPr>
                        <a:t>29.06.2020</a:t>
                      </a:r>
                      <a:br>
                        <a:rPr lang="ru-RU" sz="1400" dirty="0" smtClean="0"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01.07.2020</a:t>
                      </a:r>
                      <a:endParaRPr lang="ru-RU" sz="9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: 146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707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eorgia" panose="02040502050405020303" pitchFamily="18" charset="0"/>
                        </a:rPr>
                        <a:t> «Соблюдение избирательных прав граждан во время проведения выборов»</a:t>
                      </a:r>
                      <a:endParaRPr lang="ru-RU" sz="10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10.09.2020</a:t>
                      </a:r>
                      <a:endParaRPr lang="ru-RU" sz="90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13.09.2020</a:t>
                      </a:r>
                      <a:endParaRPr lang="ru-RU" sz="9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: 174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560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«Защита прав граждан при призыве»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Georgia" panose="02040502050405020303" pitchFamily="18" charset="0"/>
                        </a:rPr>
                        <a:t>01.10.2020</a:t>
                      </a:r>
                      <a:endParaRPr lang="ru-RU" sz="9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</a:t>
                      </a: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: 13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  <a:tr h="707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«Защита прав граждан с ограниченными возможностями здоровья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eorgia" panose="02040502050405020303" pitchFamily="18" charset="0"/>
                        </a:rPr>
                        <a:t>03.12.2020</a:t>
                      </a:r>
                      <a:endParaRPr lang="ru-RU" sz="9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Звонков: 89</a:t>
                      </a:r>
                      <a:endParaRPr lang="ru-RU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6115" marR="461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04" y="1897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user.userpc6\Desktop\фото 2020\ОП Алькеево\гимназия наби даули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26784"/>
          <a:stretch/>
        </p:blipFill>
        <p:spPr bwMode="auto">
          <a:xfrm>
            <a:off x="4932040" y="123478"/>
            <a:ext cx="4192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.userpc6\Desktop\фото 2020\Апастово\DSC_04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 b="694"/>
          <a:stretch/>
        </p:blipFill>
        <p:spPr bwMode="auto">
          <a:xfrm>
            <a:off x="4932040" y="2762170"/>
            <a:ext cx="4180599" cy="23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.userpc6\Desktop\фото 2020\Единый урок\67e859b5-28ee-4fcf-9541-12c5b56d89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6" y="2723354"/>
            <a:ext cx="4054077" cy="24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40030820"/>
              </p:ext>
            </p:extLst>
          </p:nvPr>
        </p:nvGraphicFramePr>
        <p:xfrm>
          <a:off x="251520" y="57388"/>
          <a:ext cx="5112568" cy="2596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788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C:\Users\user.userpc6\Desktop\фото 2020\Единый урок\4fdbc83d-2488-4f55-a0df-175740f3a6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t="32633"/>
          <a:stretch/>
        </p:blipFill>
        <p:spPr bwMode="auto">
          <a:xfrm>
            <a:off x="586133" y="2571749"/>
            <a:ext cx="4447644" cy="24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990810" y="82478"/>
            <a:ext cx="4154920" cy="2591523"/>
            <a:chOff x="3827431" y="99452"/>
            <a:chExt cx="3469040" cy="2143943"/>
          </a:xfrm>
          <a:scene3d>
            <a:camera prst="orthographicFront"/>
            <a:lightRig rig="threePt" dir="t"/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3827431" y="109130"/>
              <a:ext cx="3408114" cy="2134265"/>
            </a:xfrm>
            <a:prstGeom prst="rect">
              <a:avLst/>
            </a:prstGeom>
            <a:solidFill>
              <a:srgbClr val="2C778C"/>
            </a:solidFill>
            <a:sp3d>
              <a:bevelT w="165100" prst="coolSlan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3888357" y="99452"/>
              <a:ext cx="3408114" cy="21342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latin typeface="Georgia" panose="02040502050405020303" pitchFamily="18" charset="0"/>
                </a:rPr>
                <a:t>В проведение Единого урока были вовлечены </a:t>
              </a:r>
              <a:r>
                <a:rPr lang="ru-RU" sz="2600" b="1" kern="1200" dirty="0" smtClean="0">
                  <a:latin typeface="Georgia" panose="02040502050405020303" pitchFamily="18" charset="0"/>
                </a:rPr>
                <a:t>157 290 обучающихся </a:t>
              </a:r>
              <a:br>
                <a:rPr lang="ru-RU" sz="2600" b="1" kern="1200" dirty="0" smtClean="0">
                  <a:latin typeface="Georgia" panose="02040502050405020303" pitchFamily="18" charset="0"/>
                </a:rPr>
              </a:br>
              <a:r>
                <a:rPr lang="ru-RU" sz="2600" b="1" kern="1200" dirty="0" smtClean="0">
                  <a:latin typeface="Georgia" panose="02040502050405020303" pitchFamily="18" charset="0"/>
                </a:rPr>
                <a:t>и 8 658 педагогов.</a:t>
              </a:r>
              <a:endParaRPr lang="ru-RU" sz="2600" b="1" kern="1200" dirty="0"/>
            </a:p>
          </p:txBody>
        </p:sp>
      </p:grpSp>
      <p:pic>
        <p:nvPicPr>
          <p:cNvPr id="9218" name="Picture 2" descr="C:\Users\user.userpc6\Desktop\фото 2020\Единый урок\WhatsApp Image 2020-12-11 at 14.20.11 (2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b="1"/>
          <a:stretch/>
        </p:blipFill>
        <p:spPr bwMode="auto">
          <a:xfrm>
            <a:off x="5089662" y="2786331"/>
            <a:ext cx="3983096" cy="2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.userpc6\Desktop\фото 2020\Единый урок\ыкр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1916" r="2150" b="4449"/>
          <a:stretch/>
        </p:blipFill>
        <p:spPr bwMode="auto">
          <a:xfrm>
            <a:off x="615097" y="51760"/>
            <a:ext cx="4252823" cy="24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5576" y="44977"/>
            <a:ext cx="7848872" cy="254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.userpc6\Desktop\ФОТО 2018\посещение миграционного центра\e17f171b-43d1-4f54-ac72-dae8eef899e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590"/>
          <a:stretch/>
        </p:blipFill>
        <p:spPr bwMode="auto">
          <a:xfrm>
            <a:off x="4788024" y="2727868"/>
            <a:ext cx="3432844" cy="2147502"/>
          </a:xfrm>
          <a:prstGeom prst="rect">
            <a:avLst/>
          </a:prstGeom>
          <a:noFill/>
        </p:spPr>
      </p:pic>
      <p:pic>
        <p:nvPicPr>
          <p:cNvPr id="7" name="Picture 4" descr="C:\Users\user.userpc6\Desktop\ФОТО 2018\деятельность ОП\Балефендиева прием в ЦВСИГе\0c524b8e-e9d0-4fba-83e5-f48fc5789f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387" t="19609" b="1"/>
          <a:stretch/>
        </p:blipFill>
        <p:spPr bwMode="auto">
          <a:xfrm>
            <a:off x="1115616" y="2710707"/>
            <a:ext cx="3142068" cy="219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6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47838" y="-6321"/>
            <a:ext cx="624832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3"/>
          <a:stretch/>
        </p:blipFill>
        <p:spPr bwMode="auto">
          <a:xfrm>
            <a:off x="697219" y="1347614"/>
            <a:ext cx="4152256" cy="35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849475" y="1222404"/>
            <a:ext cx="4104456" cy="37856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49325" y="1222405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Georgia" panose="02040502050405020303" pitchFamily="18" charset="0"/>
              </a:rPr>
              <a:t>В 2021 году при поддержке </a:t>
            </a:r>
            <a:r>
              <a:rPr lang="ru-RU" sz="2000" dirty="0" err="1">
                <a:latin typeface="Georgia" panose="02040502050405020303" pitchFamily="18" charset="0"/>
              </a:rPr>
              <a:t>омбудсманов</a:t>
            </a:r>
            <a:r>
              <a:rPr lang="ru-RU" sz="2000" dirty="0">
                <a:latin typeface="Georgia" panose="02040502050405020303" pitchFamily="18" charset="0"/>
              </a:rPr>
              <a:t> в субъектах Приволжского федерального округа </a:t>
            </a:r>
            <a:r>
              <a:rPr lang="ru-RU" sz="2000" dirty="0" smtClean="0">
                <a:latin typeface="Georgia" panose="02040502050405020303" pitchFamily="18" charset="0"/>
              </a:rPr>
              <a:t>проектом </a:t>
            </a:r>
          </a:p>
          <a:p>
            <a:pPr algn="ctr"/>
            <a:r>
              <a:rPr lang="ru-RU" sz="2000" dirty="0" smtClean="0">
                <a:latin typeface="Georgia" panose="02040502050405020303" pitchFamily="18" charset="0"/>
              </a:rPr>
              <a:t>«</a:t>
            </a:r>
            <a:r>
              <a:rPr lang="ru-RU" sz="2000" dirty="0">
                <a:latin typeface="Georgia" panose="02040502050405020303" pitchFamily="18" charset="0"/>
              </a:rPr>
              <a:t>Тест для Победы» будут охвачены Республика Марий Эл, Республика Башкортостан, Чувашская Республика, Удмуртская Республика, Ульяновская, Кировская, Самарская и</a:t>
            </a:r>
            <a:r>
              <a:rPr lang="en-US" sz="2000" dirty="0">
                <a:latin typeface="Georgia" panose="02040502050405020303" pitchFamily="18" charset="0"/>
              </a:rPr>
              <a:t> </a:t>
            </a:r>
            <a:r>
              <a:rPr lang="ru-RU" sz="2000" dirty="0">
                <a:latin typeface="Georgia" panose="02040502050405020303" pitchFamily="18" charset="0"/>
              </a:rPr>
              <a:t>Оренбургская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0601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627771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САБУРСКАЯ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Сария Харисовна</a:t>
            </a:r>
          </a:p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Уполномоченный 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по правам человека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в Республике Татарстан </a:t>
            </a:r>
            <a: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0751" y="3736367"/>
            <a:ext cx="7484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«О проекте доклада о деятельности Уполномоченного по правам человека </a:t>
            </a:r>
            <a: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8B7131"/>
                </a:solidFill>
                <a:latin typeface="Georgia" pitchFamily="18" charset="0"/>
                <a:cs typeface="Arial" pitchFamily="34" charset="0"/>
              </a:rPr>
              <a:t>Республике Татарстан в 2020 году»</a:t>
            </a:r>
          </a:p>
        </p:txBody>
      </p:sp>
      <p:pic>
        <p:nvPicPr>
          <p:cNvPr id="9" name="Рисунок 8" descr="C:\Users\user\Pictures\Coat_of_Arms_of_Tatarstan_ger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5486"/>
            <a:ext cx="13498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.userpc6\Desktop\IMG-20210114-WA0006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47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/>
          <a:stretch/>
        </p:blipFill>
        <p:spPr bwMode="auto">
          <a:xfrm>
            <a:off x="1053743" y="69010"/>
            <a:ext cx="7080473" cy="491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66" y="1092054"/>
            <a:ext cx="6437734" cy="405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1" y="820178"/>
            <a:ext cx="2240087" cy="226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46" y="987574"/>
            <a:ext cx="2962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28" y="912857"/>
            <a:ext cx="3125905" cy="208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979"/>
            <a:ext cx="3923928" cy="4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9" y="249767"/>
            <a:ext cx="3408174" cy="43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369119"/>
            <a:ext cx="5400600" cy="2429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6845" y="306571"/>
            <a:ext cx="5544616" cy="23083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Почти </a:t>
            </a:r>
            <a:r>
              <a:rPr lang="ru-RU" b="1" dirty="0">
                <a:latin typeface="Georgia" pitchFamily="18" charset="0"/>
              </a:rPr>
              <a:t>в десять </a:t>
            </a:r>
            <a:r>
              <a:rPr lang="ru-RU" b="1" dirty="0" smtClean="0">
                <a:latin typeface="Georgia" pitchFamily="18" charset="0"/>
              </a:rPr>
              <a:t>раз увеличилась </a:t>
            </a:r>
          </a:p>
          <a:p>
            <a:pPr algn="ctr"/>
            <a:r>
              <a:rPr lang="ru-RU" b="1" dirty="0" smtClean="0">
                <a:latin typeface="Georgia" pitchFamily="18" charset="0"/>
              </a:rPr>
              <a:t>численность татарстанцев: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itchFamily="18" charset="0"/>
              </a:rPr>
              <a:t>работающих </a:t>
            </a:r>
            <a:r>
              <a:rPr lang="ru-RU" dirty="0">
                <a:latin typeface="Georgia" pitchFamily="18" charset="0"/>
              </a:rPr>
              <a:t>по инициативе работодателя неполный рабочий день (смену) </a:t>
            </a: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и </a:t>
            </a:r>
            <a:r>
              <a:rPr lang="ru-RU" dirty="0">
                <a:latin typeface="Georgia" pitchFamily="18" charset="0"/>
              </a:rPr>
              <a:t>(или) неполную рабочую </a:t>
            </a:r>
            <a:r>
              <a:rPr lang="ru-RU" dirty="0" smtClean="0">
                <a:latin typeface="Georgia" pitchFamily="18" charset="0"/>
              </a:rPr>
              <a:t>неделю;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itchFamily="18" charset="0"/>
              </a:rPr>
              <a:t>находящихся </a:t>
            </a:r>
            <a:r>
              <a:rPr lang="ru-RU" dirty="0">
                <a:latin typeface="Georgia" pitchFamily="18" charset="0"/>
              </a:rPr>
              <a:t>в простое по вине </a:t>
            </a:r>
            <a:r>
              <a:rPr lang="ru-RU" dirty="0" smtClean="0">
                <a:latin typeface="Georgia" pitchFamily="18" charset="0"/>
              </a:rPr>
              <a:t>работодателя;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Georgia" pitchFamily="18" charset="0"/>
              </a:rPr>
              <a:t>находящихся </a:t>
            </a:r>
            <a:r>
              <a:rPr lang="ru-RU" dirty="0">
                <a:latin typeface="Georgia" pitchFamily="18" charset="0"/>
              </a:rPr>
              <a:t>в отпусках без сохранения заработной </a:t>
            </a:r>
            <a:r>
              <a:rPr lang="ru-RU" dirty="0" smtClean="0">
                <a:latin typeface="Georgia" pitchFamily="18" charset="0"/>
              </a:rPr>
              <a:t>платы</a:t>
            </a:r>
            <a:r>
              <a:rPr lang="ru-RU" dirty="0">
                <a:latin typeface="Georgia" pitchFamily="18" charset="0"/>
              </a:rPr>
              <a:t>.</a:t>
            </a:r>
          </a:p>
        </p:txBody>
      </p:sp>
      <p:pic>
        <p:nvPicPr>
          <p:cNvPr id="2050" name="Picture 2" descr="C:\Users\user.userpc6\Desktop\3949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33241"/>
            <a:ext cx="3672408" cy="213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Регина\ФОТКИ ДЛЯ НАШЕГО  ВЕСТНИКА\3.1 Обращения граждан\IMG_2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" b="28413"/>
          <a:stretch/>
        </p:blipFill>
        <p:spPr bwMode="auto">
          <a:xfrm>
            <a:off x="899592" y="2933241"/>
            <a:ext cx="3877716" cy="213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2080" y="-92546"/>
            <a:ext cx="639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bmk="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облюдение </a:t>
            </a:r>
            <a:r>
              <a:rPr lang="ru-RU" sz="2400" b="1" dirty="0" smtClean="0" bmk="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трудовых </a:t>
            </a:r>
            <a:r>
              <a:rPr lang="ru-RU" sz="2400" b="1" dirty="0" bmk="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прав граждан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9839" y="411510"/>
            <a:ext cx="3038400" cy="238705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589376"/>
            <a:ext cx="3049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Уровень безработицы</a:t>
            </a:r>
            <a:r>
              <a:rPr lang="ru-RU" dirty="0">
                <a:latin typeface="Georgia" panose="02040502050405020303" pitchFamily="18" charset="0"/>
              </a:rPr>
              <a:t>, рассчитанный </a:t>
            </a:r>
            <a:r>
              <a:rPr lang="ru-RU" dirty="0" smtClean="0">
                <a:latin typeface="Georgia" panose="02040502050405020303" pitchFamily="18" charset="0"/>
              </a:rPr>
              <a:t>по</a:t>
            </a:r>
            <a:r>
              <a:rPr lang="ru-RU" dirty="0">
                <a:latin typeface="Georgia" panose="02040502050405020303" pitchFamily="18" charset="0"/>
              </a:rPr>
              <a:t> </a:t>
            </a:r>
            <a:r>
              <a:rPr lang="ru-RU" dirty="0" smtClean="0">
                <a:latin typeface="Georgia" panose="02040502050405020303" pitchFamily="18" charset="0"/>
              </a:rPr>
              <a:t>методологии</a:t>
            </a:r>
            <a:r>
              <a:rPr lang="ru-RU" dirty="0">
                <a:latin typeface="Georgia" panose="02040502050405020303" pitchFamily="18" charset="0"/>
              </a:rPr>
              <a:t> </a:t>
            </a:r>
            <a:r>
              <a:rPr lang="ru-RU" dirty="0" err="1" smtClean="0">
                <a:latin typeface="Georgia" panose="02040502050405020303" pitchFamily="18" charset="0"/>
              </a:rPr>
              <a:t>Междуна</a:t>
            </a:r>
            <a:r>
              <a:rPr lang="en-US" dirty="0" smtClean="0">
                <a:latin typeface="Georgia" panose="02040502050405020303" pitchFamily="18" charset="0"/>
              </a:rPr>
              <a:t>-</a:t>
            </a:r>
            <a:r>
              <a:rPr lang="ru-RU" dirty="0" smtClean="0">
                <a:latin typeface="Georgia" panose="02040502050405020303" pitchFamily="18" charset="0"/>
              </a:rPr>
              <a:t>родной</a:t>
            </a:r>
            <a:r>
              <a:rPr lang="ru-RU" dirty="0">
                <a:latin typeface="Georgia" panose="02040502050405020303" pitchFamily="18" charset="0"/>
              </a:rPr>
              <a:t> организации 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труда составил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b="1" dirty="0" smtClean="0">
                <a:latin typeface="Georgia" panose="02040502050405020303" pitchFamily="18" charset="0"/>
              </a:rPr>
              <a:t>3,8% </a:t>
            </a:r>
            <a:r>
              <a:rPr lang="ru-RU" dirty="0" smtClean="0">
                <a:latin typeface="Georgia" panose="02040502050405020303" pitchFamily="18" charset="0"/>
              </a:rPr>
              <a:t>от </a:t>
            </a:r>
            <a:r>
              <a:rPr lang="ru-RU" dirty="0">
                <a:latin typeface="Georgia" panose="02040502050405020303" pitchFamily="18" charset="0"/>
              </a:rPr>
              <a:t>численности рабочей силы.</a:t>
            </a:r>
          </a:p>
        </p:txBody>
      </p:sp>
    </p:spTree>
    <p:extLst>
      <p:ext uri="{BB962C8B-B14F-4D97-AF65-F5344CB8AC3E}">
        <p14:creationId xmlns:p14="http://schemas.microsoft.com/office/powerpoint/2010/main" val="1162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16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6"/>
          <p:cNvSpPr txBox="1">
            <a:spLocks/>
          </p:cNvSpPr>
          <p:nvPr/>
        </p:nvSpPr>
        <p:spPr bwMode="auto">
          <a:xfrm>
            <a:off x="381000" y="98425"/>
            <a:ext cx="85090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b="1" dirty="0"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Динамика численности безработных граждан</a:t>
            </a:r>
          </a:p>
        </p:txBody>
      </p:sp>
      <p:graphicFrame>
        <p:nvGraphicFramePr>
          <p:cNvPr id="12292" name="Диаграмма 2"/>
          <p:cNvGraphicFramePr>
            <a:graphicFrameLocks/>
          </p:cNvGraphicFramePr>
          <p:nvPr/>
        </p:nvGraphicFramePr>
        <p:xfrm>
          <a:off x="482600" y="498475"/>
          <a:ext cx="8712200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8" name="Диаграмма" r:id="rId6" imgW="8718036" imgH="4109060" progId="Excel.Chart.8">
                  <p:embed/>
                </p:oleObj>
              </mc:Choice>
              <mc:Fallback>
                <p:oleObj name="Диаграмма" r:id="rId6" imgW="8718036" imgH="41090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498475"/>
                        <a:ext cx="8712200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314890"/>
              </p:ext>
            </p:extLst>
          </p:nvPr>
        </p:nvGraphicFramePr>
        <p:xfrm>
          <a:off x="255587" y="-228599"/>
          <a:ext cx="8759825" cy="470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9" name="Диаграмма" r:id="rId9" imgW="8565622" imgH="5005250" progId="Excel.Chart.8">
                  <p:embed/>
                </p:oleObj>
              </mc:Choice>
              <mc:Fallback>
                <p:oleObj name="Диаграмма" r:id="rId9" imgW="8565622" imgH="500525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" y="-228599"/>
                        <a:ext cx="8759825" cy="470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115616" y="4519613"/>
            <a:ext cx="95250" cy="1143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1210866" y="4384676"/>
            <a:ext cx="379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131840" y="4384676"/>
            <a:ext cx="378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1600" dirty="0">
                <a:latin typeface="Georgia" panose="02040502050405020303" pitchFamily="18" charset="0"/>
                <a:cs typeface="Arial" panose="020B0604020202020204" pitchFamily="34" charset="0"/>
              </a:rPr>
              <a:t>Численность безработных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4503737"/>
            <a:ext cx="95250" cy="1143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7356" y="4754563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Georgia" panose="02040502050405020303" pitchFamily="18" charset="0"/>
              </a:rPr>
              <a:t>(По </a:t>
            </a:r>
            <a:r>
              <a:rPr lang="ru-RU" sz="1600" i="1" dirty="0">
                <a:latin typeface="Georgia" panose="02040502050405020303" pitchFamily="18" charset="0"/>
              </a:rPr>
              <a:t>данным Министерства труда, занятости </a:t>
            </a:r>
            <a:r>
              <a:rPr lang="ru-RU" sz="1600" i="1" dirty="0" smtClean="0">
                <a:latin typeface="Georgia" panose="02040502050405020303" pitchFamily="18" charset="0"/>
              </a:rPr>
              <a:t>и </a:t>
            </a:r>
            <a:r>
              <a:rPr lang="ru-RU" sz="1600" i="1" dirty="0">
                <a:latin typeface="Georgia" panose="02040502050405020303" pitchFamily="18" charset="0"/>
              </a:rPr>
              <a:t>социальной защиты </a:t>
            </a:r>
            <a:r>
              <a:rPr lang="ru-RU" sz="1600" i="1" dirty="0" smtClean="0">
                <a:latin typeface="Georgia" panose="02040502050405020303" pitchFamily="18" charset="0"/>
              </a:rPr>
              <a:t>РТ) </a:t>
            </a:r>
            <a:endParaRPr lang="ru-RU" sz="16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57325" y="1539695"/>
            <a:ext cx="8408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Показатель </a:t>
            </a:r>
            <a:r>
              <a:rPr lang="ru-RU" sz="2000" dirty="0">
                <a:latin typeface="Georgia" panose="02040502050405020303" pitchFamily="18" charset="0"/>
              </a:rPr>
              <a:t>средней продолжительности безработицы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по Республике Татарстан варьировался </a:t>
            </a:r>
            <a:r>
              <a:rPr lang="ru-RU" sz="2000" dirty="0">
                <a:latin typeface="Georgia" panose="02040502050405020303" pitchFamily="18" charset="0"/>
              </a:rPr>
              <a:t>от </a:t>
            </a:r>
            <a:r>
              <a:rPr lang="ru-RU" sz="2000" b="1" dirty="0">
                <a:latin typeface="Georgia" panose="02040502050405020303" pitchFamily="18" charset="0"/>
              </a:rPr>
              <a:t>1,81 до 4,8 месяца</a:t>
            </a:r>
            <a:r>
              <a:rPr lang="ru-RU" sz="2000" dirty="0" smtClean="0">
                <a:latin typeface="Georgia" panose="02040502050405020303" pitchFamily="18" charset="0"/>
              </a:rPr>
              <a:t>.</a:t>
            </a:r>
          </a:p>
          <a:p>
            <a:endParaRPr lang="ru-RU" sz="2000" dirty="0" smtClean="0">
              <a:latin typeface="Georgia" panose="02040502050405020303" pitchFamily="18" charset="0"/>
            </a:endParaRPr>
          </a:p>
        </p:txBody>
      </p:sp>
      <p:pic>
        <p:nvPicPr>
          <p:cNvPr id="3074" name="Picture 2" descr="Z:\Регина\ФОТКИ ДЛЯ НАШЕГО  ВЕСТНИКА\3.1 Обращения граждан\image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5959" r="8110" b="277"/>
          <a:stretch/>
        </p:blipFill>
        <p:spPr bwMode="auto">
          <a:xfrm>
            <a:off x="5364088" y="2271286"/>
            <a:ext cx="3670152" cy="275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450" y="0"/>
            <a:ext cx="8176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Число </a:t>
            </a:r>
            <a:r>
              <a:rPr lang="ru-RU" sz="2000" dirty="0">
                <a:latin typeface="Georgia" panose="02040502050405020303" pitchFamily="18" charset="0"/>
              </a:rPr>
              <a:t>граждан, принятых на учет в качестве ищущих </a:t>
            </a:r>
            <a:r>
              <a:rPr lang="ru-RU" sz="2000" dirty="0" smtClean="0">
                <a:latin typeface="Georgia" panose="02040502050405020303" pitchFamily="18" charset="0"/>
              </a:rPr>
              <a:t>работу, </a:t>
            </a:r>
            <a:r>
              <a:rPr lang="ru-RU" sz="2000" dirty="0">
                <a:latin typeface="Georgia" panose="02040502050405020303" pitchFamily="18" charset="0"/>
              </a:rPr>
              <a:t>увеличилось </a:t>
            </a:r>
            <a:r>
              <a:rPr lang="ru-RU" sz="2000" dirty="0" smtClean="0">
                <a:latin typeface="Georgia" panose="02040502050405020303" pitchFamily="18" charset="0"/>
              </a:rPr>
              <a:t>более </a:t>
            </a:r>
            <a:r>
              <a:rPr lang="ru-RU" sz="2000" dirty="0">
                <a:latin typeface="Georgia" panose="02040502050405020303" pitchFamily="18" charset="0"/>
              </a:rPr>
              <a:t>чем в два раза </a:t>
            </a:r>
            <a:r>
              <a:rPr lang="ru-RU" sz="2000" dirty="0" smtClean="0">
                <a:latin typeface="Georgia" panose="02040502050405020303" pitchFamily="18" charset="0"/>
              </a:rPr>
              <a:t>(</a:t>
            </a:r>
            <a:r>
              <a:rPr lang="ru-RU" sz="2000" dirty="0">
                <a:latin typeface="Georgia" panose="02040502050405020303" pitchFamily="18" charset="0"/>
              </a:rPr>
              <a:t>2019 год – 63,1 тыс. человек,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9 </a:t>
            </a:r>
            <a:r>
              <a:rPr lang="ru-RU" sz="2000" b="1" dirty="0">
                <a:latin typeface="Georgia" panose="02040502050405020303" pitchFamily="18" charset="0"/>
              </a:rPr>
              <a:t>месяцев 2020 года – 132,3 тыс. человек</a:t>
            </a:r>
            <a:r>
              <a:rPr lang="ru-RU" sz="2000" dirty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2008" y="1011783"/>
            <a:ext cx="58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i="1" dirty="0" smtClean="0">
                <a:latin typeface="Georgia" panose="02040502050405020303" pitchFamily="18" charset="0"/>
              </a:rPr>
              <a:t>(По </a:t>
            </a:r>
            <a:r>
              <a:rPr lang="ru-RU" sz="1700" i="1" dirty="0">
                <a:latin typeface="Georgia" panose="02040502050405020303" pitchFamily="18" charset="0"/>
              </a:rPr>
              <a:t>данным Министерства труда, занятости </a:t>
            </a:r>
            <a:r>
              <a:rPr lang="ru-RU" sz="1700" i="1" dirty="0" smtClean="0">
                <a:latin typeface="Georgia" panose="02040502050405020303" pitchFamily="18" charset="0"/>
              </a:rPr>
              <a:t/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и </a:t>
            </a:r>
            <a:r>
              <a:rPr lang="ru-RU" sz="1700" i="1" dirty="0">
                <a:latin typeface="Georgia" panose="02040502050405020303" pitchFamily="18" charset="0"/>
              </a:rPr>
              <a:t>социальной защиты Республики </a:t>
            </a:r>
            <a:r>
              <a:rPr lang="ru-RU" sz="1700" i="1" dirty="0" smtClean="0">
                <a:latin typeface="Georgia" panose="02040502050405020303" pitchFamily="18" charset="0"/>
              </a:rPr>
              <a:t>Татарстан)</a:t>
            </a:r>
            <a:r>
              <a:rPr lang="ru-RU" i="1" dirty="0" smtClean="0">
                <a:latin typeface="Georgia" panose="02040502050405020303" pitchFamily="18" charset="0"/>
              </a:rPr>
              <a:t> 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989" y="2346106"/>
            <a:ext cx="4681687" cy="2554545"/>
          </a:xfrm>
          <a:prstGeom prst="rect">
            <a:avLst/>
          </a:prstGeom>
          <a:solidFill>
            <a:schemeClr val="bg2"/>
          </a:solidFill>
          <a:ln>
            <a:solidFill>
              <a:srgbClr val="C17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9680" y="2346106"/>
            <a:ext cx="46899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</a:rPr>
              <a:t>К Уполномоченному поступали обращения граждан, стоящих </a:t>
            </a: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>на </a:t>
            </a:r>
            <a:r>
              <a:rPr lang="ru-RU" sz="2000" dirty="0">
                <a:latin typeface="Georgia" panose="02040502050405020303" pitchFamily="18" charset="0"/>
              </a:rPr>
              <a:t>учете в органах службы занятости </a:t>
            </a:r>
            <a:r>
              <a:rPr lang="ru-RU" sz="2000" b="1" dirty="0">
                <a:latin typeface="Georgia" panose="02040502050405020303" pitchFamily="18" charset="0"/>
              </a:rPr>
              <a:t>более шести </a:t>
            </a:r>
            <a:r>
              <a:rPr lang="ru-RU" sz="2000" b="1" dirty="0" smtClean="0">
                <a:latin typeface="Georgia" panose="02040502050405020303" pitchFamily="18" charset="0"/>
              </a:rPr>
              <a:t>месяцев, </a:t>
            </a:r>
            <a:r>
              <a:rPr lang="ru-RU" sz="2000" dirty="0" smtClean="0">
                <a:latin typeface="Georgia" panose="02040502050405020303" pitchFamily="18" charset="0"/>
              </a:rPr>
              <a:t>с </a:t>
            </a:r>
            <a:r>
              <a:rPr lang="ru-RU" sz="2000" dirty="0">
                <a:latin typeface="Georgia" panose="02040502050405020303" pitchFamily="18" charset="0"/>
              </a:rPr>
              <a:t>жалобой на бездействие </a:t>
            </a:r>
            <a:r>
              <a:rPr lang="ru-RU" sz="2000" dirty="0" smtClean="0">
                <a:latin typeface="Georgia" panose="02040502050405020303" pitchFamily="18" charset="0"/>
              </a:rPr>
              <a:t>по </a:t>
            </a:r>
            <a:r>
              <a:rPr lang="ru-RU" sz="2000" dirty="0">
                <a:latin typeface="Georgia" panose="02040502050405020303" pitchFamily="18" charset="0"/>
              </a:rPr>
              <a:t>оказанию содействия </a:t>
            </a:r>
            <a:r>
              <a:rPr lang="ru-RU" sz="2000" dirty="0" smtClean="0">
                <a:latin typeface="Georgia" panose="02040502050405020303" pitchFamily="18" charset="0"/>
              </a:rPr>
              <a:t>в </a:t>
            </a:r>
            <a:r>
              <a:rPr lang="ru-RU" sz="2000" dirty="0">
                <a:latin typeface="Georgia" panose="02040502050405020303" pitchFamily="18" charset="0"/>
              </a:rPr>
              <a:t>их трудоустройстве, просьбе о помощи найти работу либо пройти профессиональное обучение.</a:t>
            </a:r>
          </a:p>
        </p:txBody>
      </p:sp>
    </p:spTree>
    <p:extLst>
      <p:ext uri="{BB962C8B-B14F-4D97-AF65-F5344CB8AC3E}">
        <p14:creationId xmlns:p14="http://schemas.microsoft.com/office/powerpoint/2010/main" val="35848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2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53226"/>
              </p:ext>
            </p:extLst>
          </p:nvPr>
        </p:nvGraphicFramePr>
        <p:xfrm>
          <a:off x="611560" y="566667"/>
          <a:ext cx="6096000" cy="3968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618">
                  <a:extLst>
                    <a:ext uri="{9D8B030D-6E8A-4147-A177-3AD203B41FA5}">
                      <a16:colId xmlns="" xmlns:a16="http://schemas.microsoft.com/office/drawing/2014/main" val="2287459989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144782280"/>
                    </a:ext>
                  </a:extLst>
                </a:gridCol>
                <a:gridCol w="1029582">
                  <a:extLst>
                    <a:ext uri="{9D8B030D-6E8A-4147-A177-3AD203B41FA5}">
                      <a16:colId xmlns="" xmlns:a16="http://schemas.microsoft.com/office/drawing/2014/main" val="3728945319"/>
                    </a:ext>
                  </a:extLst>
                </a:gridCol>
              </a:tblGrid>
              <a:tr h="374911">
                <a:tc>
                  <a:txBody>
                    <a:bodyPr/>
                    <a:lstStyle/>
                    <a:p>
                      <a:endParaRPr lang="ru-RU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3401755974"/>
                  </a:ext>
                </a:extLst>
              </a:tr>
              <a:tr h="647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Количество граждан, охваченных долговременным уходом, человек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638</a:t>
                      </a:r>
                      <a:endParaRPr lang="ru-RU" alt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682</a:t>
                      </a:r>
                      <a:endParaRPr lang="ru-RU" alt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1960501121"/>
                  </a:ext>
                </a:extLst>
              </a:tr>
              <a:tr h="450022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Охват долговременным уходом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16,1</a:t>
                      </a: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2679014947"/>
                  </a:ext>
                </a:extLst>
              </a:tr>
              <a:tr h="647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Количество граждан, получивших услуги сиделок, человек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193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775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3146482206"/>
                  </a:ext>
                </a:extLst>
              </a:tr>
              <a:tr h="924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Количество родственников,</a:t>
                      </a:r>
                      <a:r>
                        <a:rPr lang="ru-RU" altLang="ru-RU" sz="1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прошедших обучение в </a:t>
                      </a: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«Школах ухода», человек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234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1 791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1875144754"/>
                  </a:ext>
                </a:extLst>
              </a:tr>
              <a:tr h="924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altLang="ru-RU" sz="1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граждан, получающих услуги на базе о</a:t>
                      </a:r>
                      <a:r>
                        <a:rPr lang="ru-RU" alt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тделений дневного пребывания, человек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159</a:t>
                      </a:r>
                      <a:endParaRPr lang="ru-RU" alt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="" xmlns:a16="http://schemas.microsoft.com/office/drawing/2014/main" val="307864428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69392" y="4587974"/>
            <a:ext cx="58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i="1" dirty="0" smtClean="0">
                <a:latin typeface="Georgia" panose="02040502050405020303" pitchFamily="18" charset="0"/>
              </a:rPr>
              <a:t>(По </a:t>
            </a:r>
            <a:r>
              <a:rPr lang="ru-RU" sz="1700" i="1" dirty="0">
                <a:latin typeface="Georgia" panose="02040502050405020303" pitchFamily="18" charset="0"/>
              </a:rPr>
              <a:t>данным Министерства труда, занятости </a:t>
            </a:r>
            <a:r>
              <a:rPr lang="ru-RU" sz="1700" i="1" dirty="0" smtClean="0">
                <a:latin typeface="Georgia" panose="02040502050405020303" pitchFamily="18" charset="0"/>
              </a:rPr>
              <a:t/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и </a:t>
            </a:r>
            <a:r>
              <a:rPr lang="ru-RU" sz="1700" i="1" dirty="0">
                <a:latin typeface="Georgia" panose="02040502050405020303" pitchFamily="18" charset="0"/>
              </a:rPr>
              <a:t>социальной защиты Республики </a:t>
            </a:r>
            <a:r>
              <a:rPr lang="ru-RU" sz="1700" i="1" dirty="0" smtClean="0">
                <a:latin typeface="Georgia" panose="02040502050405020303" pitchFamily="18" charset="0"/>
              </a:rPr>
              <a:t>Татарстан)</a:t>
            </a:r>
            <a:r>
              <a:rPr lang="ru-RU" i="1" dirty="0" smtClean="0">
                <a:latin typeface="Georgia" panose="02040502050405020303" pitchFamily="18" charset="0"/>
              </a:rPr>
              <a:t> 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65728"/>
            <a:ext cx="86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Arial" panose="020B0604020202020204" pitchFamily="34" charset="0"/>
              </a:rPr>
              <a:t>Система долговременного </a:t>
            </a:r>
            <a:r>
              <a:rPr lang="ru-RU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ухода </a:t>
            </a:r>
            <a:r>
              <a:rPr lang="ru-RU" sz="2000" b="1" dirty="0">
                <a:latin typeface="Georgia" panose="02040502050405020303" pitchFamily="18" charset="0"/>
                <a:cs typeface="Arial" panose="020B0604020202020204" pitchFamily="34" charset="0"/>
              </a:rPr>
              <a:t>в Республике Татарстан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9218" name="Picture 2" descr="Z:\Регина\фото в АУПЧ в РФ\Татарстан\дополнительные фото Татарстан\WhatsApp Image 2019-09-10 at 13.08.4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11" y="2571751"/>
            <a:ext cx="222146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Регина\фото в АУПЧ в РФ\Татарстан\дополнительные фото Татарстан\cb246d9d-74fb-485d-aab7-bd6f5fecb8d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8370" r="21088"/>
          <a:stretch/>
        </p:blipFill>
        <p:spPr bwMode="auto">
          <a:xfrm>
            <a:off x="6774511" y="531200"/>
            <a:ext cx="2221468" cy="199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5568</TotalTime>
  <Words>817</Words>
  <Application>Microsoft Office PowerPoint</Application>
  <PresentationFormat>Экран (16:9)</PresentationFormat>
  <Paragraphs>231</Paragraphs>
  <Slides>36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Тема Office</vt:lpstr>
      <vt:lpstr>Диаграмма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Расширенное заседание  экспертного совета  при Уполномоченном по правам человека в Республике Татарстан</dc:title>
  <dc:creator>user</dc:creator>
  <cp:lastModifiedBy>user</cp:lastModifiedBy>
  <cp:revision>556</cp:revision>
  <dcterms:created xsi:type="dcterms:W3CDTF">2017-01-27T05:11:42Z</dcterms:created>
  <dcterms:modified xsi:type="dcterms:W3CDTF">2021-02-17T13:54:20Z</dcterms:modified>
</cp:coreProperties>
</file>