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8" r:id="rId15"/>
    <p:sldId id="269" r:id="rId16"/>
    <p:sldId id="270" r:id="rId17"/>
    <p:sldId id="272" r:id="rId18"/>
    <p:sldId id="273" r:id="rId19"/>
    <p:sldId id="274" r:id="rId20"/>
    <p:sldId id="283" r:id="rId21"/>
    <p:sldId id="275" r:id="rId22"/>
    <p:sldId id="276" r:id="rId23"/>
    <p:sldId id="281" r:id="rId24"/>
    <p:sldId id="277" r:id="rId25"/>
    <p:sldId id="284" r:id="rId26"/>
    <p:sldId id="285" r:id="rId27"/>
    <p:sldId id="279" r:id="rId28"/>
    <p:sldId id="280" r:id="rId29"/>
    <p:sldId id="282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3" autoAdjust="0"/>
    <p:restoredTop sz="94464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BAC9D5-51E5-4F1D-B382-A916FD36E61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B8339C-7D08-4391-B171-8B25302F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AC9D5-51E5-4F1D-B382-A916FD36E61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8339C-7D08-4391-B171-8B25302F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AC9D5-51E5-4F1D-B382-A916FD36E61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8339C-7D08-4391-B171-8B25302F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AC9D5-51E5-4F1D-B382-A916FD36E61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8339C-7D08-4391-B171-8B25302F5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AC9D5-51E5-4F1D-B382-A916FD36E61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8339C-7D08-4391-B171-8B25302F5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AC9D5-51E5-4F1D-B382-A916FD36E61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8339C-7D08-4391-B171-8B25302F5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AC9D5-51E5-4F1D-B382-A916FD36E61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8339C-7D08-4391-B171-8B25302F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AC9D5-51E5-4F1D-B382-A916FD36E61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8339C-7D08-4391-B171-8B25302F5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AC9D5-51E5-4F1D-B382-A916FD36E61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8339C-7D08-4391-B171-8B25302F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1BAC9D5-51E5-4F1D-B382-A916FD36E61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8339C-7D08-4391-B171-8B25302F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BAC9D5-51E5-4F1D-B382-A916FD36E61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B8339C-7D08-4391-B171-8B25302F5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1BAC9D5-51E5-4F1D-B382-A916FD36E61C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2B8339C-7D08-4391-B171-8B25302F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8638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FFFF">
                  <a:shade val="85000"/>
                  <a:shade val="30000"/>
                  <a:satMod val="115000"/>
                </a:srgbClr>
              </a:gs>
              <a:gs pos="50000">
                <a:srgbClr val="FFFFFF">
                  <a:shade val="85000"/>
                  <a:shade val="67500"/>
                  <a:satMod val="115000"/>
                </a:srgbClr>
              </a:gs>
              <a:gs pos="100000">
                <a:srgbClr val="FFFFFF">
                  <a:shade val="85000"/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85728"/>
            <a:ext cx="6643734" cy="20717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СОЗДАНИЕ  БЕЗБАРЬЕРНОЙ  СРЕДЫ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ДЛЯ  МАЛОМОБИЛЬНЫХ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ГРУПП  НАСЕЛЕНИЯ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НА ПРЕДПРИЯТИЯХ ТОРГОВЛИ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286388"/>
            <a:ext cx="5072066" cy="14287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Докладчик:</a:t>
            </a:r>
          </a:p>
          <a:p>
            <a:pPr algn="ct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Координатор направления: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ДОСТУПНАЯ СРЕДА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РО ВОРДИ РТ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Григорьева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Марина 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лексеевна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3" y="3896589"/>
            <a:ext cx="5429257" cy="2961412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142985"/>
            <a:ext cx="8572560" cy="5072098"/>
          </a:xfrm>
        </p:spPr>
        <p:txBody>
          <a:bodyPr>
            <a:noAutofit/>
          </a:bodyPr>
          <a:lstStyle/>
          <a:p>
            <a:pPr marL="624078" indent="-514350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1. Территория, прилегающая к зданию (участок):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парковки,</a:t>
            </a:r>
            <a:br>
              <a:rPr lang="ru-RU" sz="2200" dirty="0" smtClean="0"/>
            </a:br>
            <a:r>
              <a:rPr lang="ru-RU" sz="2200" dirty="0" smtClean="0"/>
              <a:t>- зона посадки/высадки,</a:t>
            </a:r>
            <a:br>
              <a:rPr lang="ru-RU" sz="2200" dirty="0" smtClean="0"/>
            </a:br>
            <a:r>
              <a:rPr lang="ru-RU" sz="2200" dirty="0" smtClean="0"/>
              <a:t>- внешние пути движения,</a:t>
            </a:r>
            <a:br>
              <a:rPr lang="ru-RU" sz="2200" dirty="0" smtClean="0"/>
            </a:br>
            <a:r>
              <a:rPr lang="ru-RU" sz="2200" dirty="0" smtClean="0"/>
              <a:t>- места отдыха.</a:t>
            </a:r>
          </a:p>
          <a:p>
            <a:pPr marL="624078" indent="-514350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2. Вход/Входы в здание.</a:t>
            </a:r>
            <a:endParaRPr lang="ru-RU" sz="2200" dirty="0" smtClean="0"/>
          </a:p>
          <a:p>
            <a:pPr marL="624078" indent="-514350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3. Пути движения внутри здания</a:t>
            </a:r>
            <a:r>
              <a:rPr lang="ru-RU" sz="2200" dirty="0" smtClean="0">
                <a:solidFill>
                  <a:srgbClr val="0070C0"/>
                </a:solidFill>
              </a:rPr>
              <a:t>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горизонтальные </a:t>
            </a:r>
            <a:r>
              <a:rPr lang="ru-RU" sz="2200" dirty="0" smtClean="0"/>
              <a:t>(коридоры, проходы</a:t>
            </a:r>
            <a:r>
              <a:rPr lang="ru-RU" sz="2200" dirty="0" smtClean="0"/>
              <a:t>)</a:t>
            </a:r>
            <a:br>
              <a:rPr lang="ru-RU" sz="2200" dirty="0" smtClean="0"/>
            </a:br>
            <a:r>
              <a:rPr lang="ru-RU" sz="2200" dirty="0" smtClean="0"/>
              <a:t>- </a:t>
            </a:r>
            <a:r>
              <a:rPr lang="ru-RU" sz="2200" dirty="0" smtClean="0"/>
              <a:t>вертикальные (лифты, пандусы, лестницы и др.)</a:t>
            </a:r>
            <a:br>
              <a:rPr lang="ru-RU" sz="2200" dirty="0" smtClean="0"/>
            </a:br>
            <a:r>
              <a:rPr lang="ru-RU" sz="2200" dirty="0" smtClean="0"/>
              <a:t>- пути эвакуации.</a:t>
            </a:r>
          </a:p>
          <a:p>
            <a:pPr marL="624078" indent="-514350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4. Зона целевого </a:t>
            </a:r>
            <a:r>
              <a:rPr lang="ru-RU" sz="2200" dirty="0" smtClean="0">
                <a:solidFill>
                  <a:srgbClr val="0070C0"/>
                </a:solidFill>
              </a:rPr>
              <a:t>назначения.</a:t>
            </a:r>
            <a:endParaRPr lang="ru-RU" sz="2200" dirty="0" smtClean="0">
              <a:solidFill>
                <a:srgbClr val="0070C0"/>
              </a:solidFill>
            </a:endParaRPr>
          </a:p>
          <a:p>
            <a:pPr marL="624078" indent="-514350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5. Санитарно-гигиенические </a:t>
            </a:r>
            <a:endParaRPr lang="ru-RU" sz="2200" dirty="0" smtClean="0">
              <a:solidFill>
                <a:srgbClr val="0070C0"/>
              </a:solidFill>
            </a:endParaRPr>
          </a:p>
          <a:p>
            <a:pPr marL="624078" indent="-514350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		помещения </a:t>
            </a:r>
            <a:r>
              <a:rPr lang="ru-RU" sz="2200" dirty="0" smtClean="0"/>
              <a:t>(</a:t>
            </a:r>
            <a:r>
              <a:rPr lang="ru-RU" sz="2200" dirty="0" smtClean="0"/>
              <a:t>Санузлы).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285860"/>
          </a:xfrm>
        </p:spPr>
        <p:txBody>
          <a:bodyPr>
            <a:noAutofit/>
          </a:bodyPr>
          <a:lstStyle/>
          <a:p>
            <a:r>
              <a:rPr lang="ru-RU" sz="2600" b="0" dirty="0" smtClean="0">
                <a:solidFill>
                  <a:srgbClr val="C00000"/>
                </a:solidFill>
              </a:rPr>
              <a:t>ОСНОВНЫЕ СТРУКТУРНО-ФУНКЦИОНАЛЬНЫЕ ЗОНЫ ОБЪЕКТА ПРЕДПРИЯТИЯ ТОРГОВЛИ.</a:t>
            </a:r>
            <a:endParaRPr lang="ru-RU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785818"/>
          </a:xfrm>
        </p:spPr>
        <p:txBody>
          <a:bodyPr>
            <a:normAutofit fontScale="90000"/>
          </a:bodyPr>
          <a:lstStyle/>
          <a:p>
            <a:r>
              <a:rPr lang="ru-RU" sz="3100" b="0" dirty="0" smtClean="0">
                <a:solidFill>
                  <a:srgbClr val="C00000"/>
                </a:solidFill>
              </a:rPr>
              <a:t/>
            </a:r>
            <a:br>
              <a:rPr lang="ru-RU" sz="3100" b="0" dirty="0" smtClean="0">
                <a:solidFill>
                  <a:srgbClr val="C00000"/>
                </a:solidFill>
              </a:rPr>
            </a:br>
            <a:r>
              <a:rPr lang="ru-RU" sz="3100" b="0" dirty="0" smtClean="0">
                <a:solidFill>
                  <a:srgbClr val="C00000"/>
                </a:solidFill>
              </a:rPr>
              <a:t/>
            </a:r>
            <a:br>
              <a:rPr lang="ru-RU" sz="3100" b="0" dirty="0" smtClean="0">
                <a:solidFill>
                  <a:srgbClr val="C00000"/>
                </a:solidFill>
              </a:rPr>
            </a:br>
            <a:r>
              <a:rPr lang="ru-RU" sz="3100" b="0" dirty="0" smtClean="0">
                <a:solidFill>
                  <a:srgbClr val="C00000"/>
                </a:solidFill>
              </a:rPr>
              <a:t>ПАРКОВКА. </a:t>
            </a:r>
            <a:r>
              <a:rPr lang="ru-RU" sz="3100" b="0" dirty="0" smtClean="0">
                <a:solidFill>
                  <a:srgbClr val="C00000"/>
                </a:solidFill>
              </a:rPr>
              <a:t>ОБЩИЕ </a:t>
            </a:r>
            <a:r>
              <a:rPr lang="ru-RU" sz="3100" b="0" dirty="0" smtClean="0">
                <a:solidFill>
                  <a:srgbClr val="C00000"/>
                </a:solidFill>
              </a:rPr>
              <a:t>ТРЕБОВАНИЯ.</a:t>
            </a:r>
            <a:br>
              <a:rPr lang="ru-RU" sz="3100" b="0" dirty="0" smtClean="0">
                <a:solidFill>
                  <a:srgbClr val="C00000"/>
                </a:solidFill>
              </a:rPr>
            </a:br>
            <a:r>
              <a:rPr lang="ru-RU" sz="3100" b="0" dirty="0" smtClean="0">
                <a:solidFill>
                  <a:srgbClr val="C00000"/>
                </a:solidFill>
              </a:rPr>
              <a:t>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928670"/>
            <a:ext cx="8929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900" b="1" dirty="0" smtClean="0"/>
              <a:t>1. КОЛИЧЕСТВО  </a:t>
            </a:r>
            <a:r>
              <a:rPr lang="ru-RU" sz="1900" b="1" dirty="0"/>
              <a:t>ПАРКОВОЧНЫХ </a:t>
            </a:r>
            <a:r>
              <a:rPr lang="ru-RU" sz="1900" b="1" dirty="0" smtClean="0"/>
              <a:t> МЕСТ  ДЛЯ  </a:t>
            </a:r>
            <a:r>
              <a:rPr lang="ru-RU" sz="1900" b="1" dirty="0"/>
              <a:t>ИНВАЛИДОВ . </a:t>
            </a:r>
          </a:p>
          <a:p>
            <a:pPr>
              <a:buNone/>
            </a:pPr>
            <a:r>
              <a:rPr lang="ru-RU" sz="1900" b="1" dirty="0">
                <a:solidFill>
                  <a:srgbClr val="0070C0"/>
                </a:solidFill>
              </a:rPr>
              <a:t>	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C00000"/>
                </a:solidFill>
              </a:rPr>
              <a:t>10 % </a:t>
            </a:r>
            <a:r>
              <a:rPr lang="ru-RU" sz="1900" dirty="0" err="1"/>
              <a:t>машино-мест</a:t>
            </a:r>
            <a:r>
              <a:rPr lang="ru-RU" sz="1900" dirty="0"/>
              <a:t> (но не менее </a:t>
            </a:r>
            <a:r>
              <a:rPr lang="ru-RU" sz="1900" dirty="0" smtClean="0"/>
              <a:t>одного) </a:t>
            </a:r>
            <a:r>
              <a:rPr lang="ru-RU" sz="1900" dirty="0"/>
              <a:t>для людей инвалидностью, </a:t>
            </a:r>
            <a:r>
              <a:rPr lang="ru-RU" sz="1900" dirty="0" smtClean="0"/>
              <a:t>в </a:t>
            </a:r>
            <a:r>
              <a:rPr lang="ru-RU" sz="1900" dirty="0"/>
              <a:t>том числе количество мест для </a:t>
            </a:r>
            <a:r>
              <a:rPr lang="ru-RU" sz="1900" dirty="0" smtClean="0"/>
              <a:t>инвалидов, передвигающихся </a:t>
            </a:r>
            <a:r>
              <a:rPr lang="ru-RU" sz="1900" dirty="0"/>
              <a:t>на кресле-коляске определять расчетом, при числе мест:</a:t>
            </a:r>
          </a:p>
          <a:p>
            <a:pPr>
              <a:buNone/>
            </a:pPr>
            <a:r>
              <a:rPr lang="ru-RU" sz="1900" b="1" dirty="0">
                <a:solidFill>
                  <a:srgbClr val="0070C0"/>
                </a:solidFill>
              </a:rPr>
              <a:t>• до 100 включительно </a:t>
            </a:r>
            <a:r>
              <a:rPr lang="ru-RU" sz="1900" dirty="0" smtClean="0"/>
              <a:t>– </a:t>
            </a:r>
            <a:r>
              <a:rPr lang="ru-RU" sz="1900" b="1" dirty="0" smtClean="0">
                <a:solidFill>
                  <a:srgbClr val="C00000"/>
                </a:solidFill>
              </a:rPr>
              <a:t>5 %, </a:t>
            </a:r>
            <a:r>
              <a:rPr lang="ru-RU" sz="1900" dirty="0"/>
              <a:t>но не менее одного места;</a:t>
            </a:r>
          </a:p>
          <a:p>
            <a:pPr>
              <a:buNone/>
            </a:pPr>
            <a:r>
              <a:rPr lang="ru-RU" sz="1900" b="1" dirty="0">
                <a:solidFill>
                  <a:srgbClr val="0070C0"/>
                </a:solidFill>
              </a:rPr>
              <a:t>• от 101 до 200 </a:t>
            </a:r>
            <a:r>
              <a:rPr lang="ru-RU" sz="1900" dirty="0"/>
              <a:t>- </a:t>
            </a:r>
            <a:r>
              <a:rPr lang="ru-RU" sz="1900" b="1" dirty="0">
                <a:solidFill>
                  <a:srgbClr val="C00000"/>
                </a:solidFill>
              </a:rPr>
              <a:t>5</a:t>
            </a:r>
            <a:r>
              <a:rPr lang="ru-RU" sz="1900" dirty="0">
                <a:solidFill>
                  <a:srgbClr val="C00000"/>
                </a:solidFill>
              </a:rPr>
              <a:t> мест </a:t>
            </a:r>
            <a:r>
              <a:rPr lang="ru-RU" sz="1900" dirty="0"/>
              <a:t>и </a:t>
            </a:r>
            <a:r>
              <a:rPr lang="ru-RU" sz="1900" dirty="0" err="1" smtClean="0"/>
              <a:t>доп-но</a:t>
            </a:r>
            <a:r>
              <a:rPr lang="ru-RU" sz="1900" dirty="0" smtClean="0"/>
              <a:t>  </a:t>
            </a:r>
            <a:r>
              <a:rPr lang="ru-RU" sz="1900" b="1" dirty="0" smtClean="0">
                <a:solidFill>
                  <a:srgbClr val="C00000"/>
                </a:solidFill>
              </a:rPr>
              <a:t>3 </a:t>
            </a:r>
            <a:r>
              <a:rPr lang="ru-RU" sz="1900" dirty="0" smtClean="0">
                <a:solidFill>
                  <a:srgbClr val="C00000"/>
                </a:solidFill>
              </a:rPr>
              <a:t>% </a:t>
            </a:r>
            <a:r>
              <a:rPr lang="ru-RU" sz="1900" dirty="0"/>
              <a:t>от количества мест свыше 100;</a:t>
            </a:r>
          </a:p>
          <a:p>
            <a:pPr>
              <a:buNone/>
            </a:pPr>
            <a:r>
              <a:rPr lang="ru-RU" sz="1900" b="1" dirty="0">
                <a:solidFill>
                  <a:srgbClr val="0070C0"/>
                </a:solidFill>
              </a:rPr>
              <a:t>• от 201 до 500 </a:t>
            </a:r>
            <a:r>
              <a:rPr lang="ru-RU" sz="1900" dirty="0"/>
              <a:t>- </a:t>
            </a:r>
            <a:r>
              <a:rPr lang="ru-RU" sz="1900" b="1" dirty="0">
                <a:solidFill>
                  <a:srgbClr val="C00000"/>
                </a:solidFill>
              </a:rPr>
              <a:t>8</a:t>
            </a:r>
            <a:r>
              <a:rPr lang="ru-RU" sz="1900" dirty="0">
                <a:solidFill>
                  <a:srgbClr val="C00000"/>
                </a:solidFill>
              </a:rPr>
              <a:t> мест </a:t>
            </a:r>
            <a:r>
              <a:rPr lang="ru-RU" sz="1900" dirty="0"/>
              <a:t>и </a:t>
            </a:r>
            <a:r>
              <a:rPr lang="ru-RU" sz="1900" dirty="0" err="1" smtClean="0"/>
              <a:t>доп-но</a:t>
            </a:r>
            <a:r>
              <a:rPr lang="ru-RU" sz="1900" dirty="0" smtClean="0"/>
              <a:t> </a:t>
            </a:r>
            <a:r>
              <a:rPr lang="ru-RU" sz="1900" b="1" dirty="0" smtClean="0">
                <a:solidFill>
                  <a:srgbClr val="C00000"/>
                </a:solidFill>
              </a:rPr>
              <a:t>2 </a:t>
            </a:r>
            <a:r>
              <a:rPr lang="ru-RU" sz="1900" dirty="0" smtClean="0">
                <a:solidFill>
                  <a:srgbClr val="C00000"/>
                </a:solidFill>
              </a:rPr>
              <a:t>% </a:t>
            </a:r>
            <a:r>
              <a:rPr lang="ru-RU" sz="1900" dirty="0"/>
              <a:t>от количества мест свыше 200;</a:t>
            </a:r>
          </a:p>
          <a:p>
            <a:pPr>
              <a:buNone/>
            </a:pPr>
            <a:r>
              <a:rPr lang="ru-RU" sz="1900" b="1" dirty="0">
                <a:solidFill>
                  <a:srgbClr val="0070C0"/>
                </a:solidFill>
              </a:rPr>
              <a:t>• 501 и более  </a:t>
            </a:r>
            <a:r>
              <a:rPr lang="ru-RU" sz="1900" dirty="0"/>
              <a:t>- </a:t>
            </a:r>
            <a:r>
              <a:rPr lang="ru-RU" sz="1900" b="1" dirty="0">
                <a:solidFill>
                  <a:srgbClr val="C00000"/>
                </a:solidFill>
              </a:rPr>
              <a:t>14</a:t>
            </a:r>
            <a:r>
              <a:rPr lang="ru-RU" sz="1900" dirty="0">
                <a:solidFill>
                  <a:srgbClr val="C00000"/>
                </a:solidFill>
              </a:rPr>
              <a:t> мест </a:t>
            </a:r>
            <a:r>
              <a:rPr lang="ru-RU" sz="1900" dirty="0"/>
              <a:t>и </a:t>
            </a:r>
            <a:r>
              <a:rPr lang="ru-RU" sz="1900" dirty="0" err="1" smtClean="0"/>
              <a:t>доп-но</a:t>
            </a:r>
            <a:r>
              <a:rPr lang="ru-RU" sz="1900" b="1" dirty="0" smtClean="0"/>
              <a:t> </a:t>
            </a:r>
            <a:r>
              <a:rPr lang="ru-RU" sz="1900" b="1" dirty="0" smtClean="0">
                <a:solidFill>
                  <a:srgbClr val="C00000"/>
                </a:solidFill>
              </a:rPr>
              <a:t>1 </a:t>
            </a:r>
            <a:r>
              <a:rPr lang="ru-RU" sz="1900" dirty="0" smtClean="0">
                <a:solidFill>
                  <a:srgbClr val="C00000"/>
                </a:solidFill>
              </a:rPr>
              <a:t>% </a:t>
            </a:r>
            <a:r>
              <a:rPr lang="ru-RU" sz="1900" dirty="0"/>
              <a:t>от количества мест свыше 500.</a:t>
            </a:r>
          </a:p>
          <a:p>
            <a:pPr fontAlgn="base">
              <a:buNone/>
            </a:pPr>
            <a:endParaRPr lang="ru-RU" sz="1900" dirty="0"/>
          </a:p>
          <a:p>
            <a:pPr fontAlgn="base">
              <a:buNone/>
            </a:pPr>
            <a:r>
              <a:rPr lang="ru-RU" sz="1900" dirty="0" smtClean="0">
                <a:solidFill>
                  <a:srgbClr val="C00000"/>
                </a:solidFill>
              </a:rPr>
              <a:t>ВАЖНО! </a:t>
            </a:r>
          </a:p>
          <a:p>
            <a:pPr fontAlgn="base">
              <a:buNone/>
            </a:pPr>
            <a:r>
              <a:rPr lang="ru-RU" sz="1900" b="1" dirty="0" smtClean="0"/>
              <a:t>Каждое </a:t>
            </a:r>
            <a:r>
              <a:rPr lang="ru-RU" sz="1900" b="1" dirty="0" err="1" smtClean="0"/>
              <a:t>машино-место</a:t>
            </a:r>
            <a:r>
              <a:rPr lang="ru-RU" sz="1900" b="1" dirty="0" smtClean="0"/>
              <a:t> </a:t>
            </a:r>
            <a:r>
              <a:rPr lang="ru-RU" sz="1900" b="1" dirty="0"/>
              <a:t>обозначается :</a:t>
            </a:r>
          </a:p>
          <a:p>
            <a:pPr fontAlgn="base">
              <a:buNone/>
            </a:pPr>
            <a:r>
              <a:rPr lang="ru-RU" sz="1900" b="1" dirty="0">
                <a:solidFill>
                  <a:srgbClr val="0070C0"/>
                </a:solidFill>
              </a:rPr>
              <a:t>• дорожной разметкой</a:t>
            </a:r>
            <a:r>
              <a:rPr lang="ru-RU" sz="1900" dirty="0"/>
              <a:t>, </a:t>
            </a:r>
          </a:p>
          <a:p>
            <a:pPr fontAlgn="base">
              <a:buNone/>
            </a:pPr>
            <a:r>
              <a:rPr lang="ru-RU" sz="1900" b="1" dirty="0">
                <a:solidFill>
                  <a:srgbClr val="0070C0"/>
                </a:solidFill>
              </a:rPr>
              <a:t>• дорожными знаками </a:t>
            </a:r>
            <a:r>
              <a:rPr lang="ru-RU" sz="1900" dirty="0"/>
              <a:t>(на участке около здания), </a:t>
            </a:r>
          </a:p>
          <a:p>
            <a:pPr fontAlgn="base">
              <a:buNone/>
            </a:pPr>
            <a:r>
              <a:rPr lang="ru-RU" sz="1900" b="1" dirty="0">
                <a:solidFill>
                  <a:srgbClr val="0070C0"/>
                </a:solidFill>
              </a:rPr>
              <a:t>• знаком доступности </a:t>
            </a:r>
            <a:r>
              <a:rPr lang="ru-RU" sz="1900" dirty="0"/>
              <a:t>(внутри зданий) - на вертикальной поверхности (стене, стойке и т.п.) на высоте </a:t>
            </a:r>
            <a:r>
              <a:rPr lang="ru-RU" sz="1900" dirty="0">
                <a:solidFill>
                  <a:srgbClr val="C00000"/>
                </a:solidFill>
              </a:rPr>
              <a:t>от 1,5 до 2,0 м</a:t>
            </a:r>
            <a:r>
              <a:rPr lang="ru-RU" sz="1900" dirty="0"/>
              <a:t>.</a:t>
            </a:r>
          </a:p>
          <a:p>
            <a:pPr>
              <a:buNone/>
            </a:pPr>
            <a:endParaRPr lang="ru-RU" sz="1900" b="1" dirty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ru-RU" sz="1900" b="1" dirty="0">
                <a:solidFill>
                  <a:srgbClr val="0070C0"/>
                </a:solidFill>
              </a:rPr>
              <a:t>СП 59.13330.2016. п. 5.2.1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нак инвали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512" y="4786322"/>
            <a:ext cx="1594720" cy="786767"/>
          </a:xfrm>
          <a:prstGeom prst="rect">
            <a:avLst/>
          </a:prstGeom>
        </p:spPr>
      </p:pic>
      <p:pic>
        <p:nvPicPr>
          <p:cNvPr id="5" name="Рисунок 4" descr="Знак парков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3000372"/>
            <a:ext cx="2381266" cy="1785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СПЕЦИАЛИЗИРОВАННЫЕ  МЕСТА  ДЛЯ АВТОТРАНСПОРТА  ИНВАЛИДОВ  ДОЛЖНЫ: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C00000"/>
                </a:solidFill>
              </a:rPr>
              <a:t>•</a:t>
            </a:r>
            <a:r>
              <a:rPr lang="ru-RU" sz="2000" dirty="0" smtClean="0"/>
              <a:t> располагаться </a:t>
            </a:r>
            <a:r>
              <a:rPr lang="ru-RU" sz="2000" dirty="0" smtClean="0">
                <a:solidFill>
                  <a:srgbClr val="C00000"/>
                </a:solidFill>
              </a:rPr>
              <a:t>не далее 50м от доступного входа</a:t>
            </a:r>
            <a:r>
              <a:rPr lang="ru-RU" sz="2000" dirty="0" smtClean="0"/>
              <a:t> в здание.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•</a:t>
            </a:r>
            <a:r>
              <a:rPr lang="ru-RU" sz="2000" dirty="0" smtClean="0"/>
              <a:t> иметь </a:t>
            </a:r>
            <a:r>
              <a:rPr lang="ru-RU" sz="2000" dirty="0" smtClean="0">
                <a:solidFill>
                  <a:srgbClr val="C00000"/>
                </a:solidFill>
              </a:rPr>
              <a:t>не менее одного доступного подхода </a:t>
            </a:r>
            <a:r>
              <a:rPr lang="ru-RU" sz="2000" dirty="0" smtClean="0"/>
              <a:t>к основным путям.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•</a:t>
            </a:r>
            <a:r>
              <a:rPr lang="ru-RU" sz="2000" dirty="0" smtClean="0"/>
              <a:t> иметь </a:t>
            </a:r>
            <a:r>
              <a:rPr lang="ru-RU" sz="2000" dirty="0" smtClean="0">
                <a:solidFill>
                  <a:srgbClr val="C00000"/>
                </a:solidFill>
              </a:rPr>
              <a:t>нескользкое покрытие</a:t>
            </a:r>
            <a:r>
              <a:rPr lang="ru-RU" sz="2000" dirty="0" smtClean="0"/>
              <a:t> в местах высадки и движения.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•</a:t>
            </a:r>
            <a:r>
              <a:rPr lang="ru-RU" sz="2000" dirty="0" smtClean="0"/>
              <a:t> иметь </a:t>
            </a:r>
            <a:r>
              <a:rPr lang="ru-RU" sz="2000" dirty="0" smtClean="0">
                <a:solidFill>
                  <a:srgbClr val="C00000"/>
                </a:solidFill>
              </a:rPr>
              <a:t>уклон не более 2%</a:t>
            </a:r>
            <a:r>
              <a:rPr lang="ru-RU" sz="2000" dirty="0" smtClean="0"/>
              <a:t> (1:50).</a:t>
            </a:r>
            <a:endParaRPr lang="ru-RU" sz="2000" dirty="0"/>
          </a:p>
        </p:txBody>
      </p:sp>
      <p:pic>
        <p:nvPicPr>
          <p:cNvPr id="8" name="Рисунок 7" descr="6_4_17_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3571876"/>
            <a:ext cx="1928826" cy="19288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5984" y="4152979"/>
            <a:ext cx="45720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•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Допускается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 правой нижней части знака 6.4. указывать предназначение парковки по аналогии со знаком 8.17.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(Изменения к </a:t>
            </a:r>
            <a:r>
              <a:rPr lang="ru-RU" sz="1600" b="1" dirty="0" smtClean="0">
                <a:solidFill>
                  <a:srgbClr val="0070C0"/>
                </a:solidFill>
              </a:rPr>
              <a:t>ГОСТ Р 52290-2004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- вступили в силу 01.04.2020)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84" y="2500306"/>
            <a:ext cx="555472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Каждое </a:t>
            </a:r>
            <a:r>
              <a:rPr lang="ru-RU" b="1" dirty="0" err="1" smtClean="0"/>
              <a:t>машино-место</a:t>
            </a:r>
            <a:r>
              <a:rPr lang="ru-RU" dirty="0" smtClean="0"/>
              <a:t> обозначается: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• </a:t>
            </a:r>
            <a:r>
              <a:rPr lang="ru-RU" dirty="0" smtClean="0"/>
              <a:t>знаком 6.4 «Парковка  (парковочное место),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•</a:t>
            </a:r>
            <a:r>
              <a:rPr lang="ru-RU" sz="2000" dirty="0" smtClean="0"/>
              <a:t> </a:t>
            </a:r>
            <a:r>
              <a:rPr lang="ru-RU" dirty="0" smtClean="0"/>
              <a:t>знаком 8.17 «Инвалиды».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либо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2285992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6.4.</a:t>
            </a:r>
            <a:r>
              <a:rPr lang="ru-RU" sz="1400" dirty="0" smtClean="0">
                <a:solidFill>
                  <a:srgbClr val="002060"/>
                </a:solidFill>
              </a:rPr>
              <a:t> «Парковка (парковочное место»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233" y="5572140"/>
            <a:ext cx="179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8.17.</a:t>
            </a:r>
            <a:r>
              <a:rPr lang="ru-RU" sz="1400" dirty="0" smtClean="0">
                <a:solidFill>
                  <a:srgbClr val="002060"/>
                </a:solidFill>
              </a:rPr>
              <a:t> «Инвалиды»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10603" y="5548986"/>
            <a:ext cx="1919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6.4.17д</a:t>
            </a:r>
            <a:r>
              <a:rPr lang="ru-RU" sz="1400" dirty="0" smtClean="0">
                <a:solidFill>
                  <a:srgbClr val="002060"/>
                </a:solidFill>
              </a:rPr>
              <a:t> «Парковка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для инвалидов»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85729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ГАБАРИТЫ ЗОНЫ СТОЯНКИ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для автотранспорта инвалидов на креслах-колясках</a:t>
            </a:r>
          </a:p>
          <a:p>
            <a:r>
              <a:rPr lang="ru-RU" sz="2000" dirty="0" smtClean="0"/>
              <a:t> </a:t>
            </a:r>
          </a:p>
        </p:txBody>
      </p:sp>
      <p:pic>
        <p:nvPicPr>
          <p:cNvPr id="10" name="Рисунок 9" descr="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071810"/>
            <a:ext cx="5568186" cy="37404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1214422"/>
            <a:ext cx="857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0070C0"/>
                </a:solidFill>
              </a:rPr>
              <a:t>1. </a:t>
            </a:r>
            <a:r>
              <a:rPr lang="ru-RU" dirty="0" smtClean="0"/>
              <a:t>Предпочтительный путь движения, исключающий движение сзади припаркованных машин.</a:t>
            </a:r>
          </a:p>
          <a:p>
            <a:pPr marL="342900" indent="-342900"/>
            <a:r>
              <a:rPr lang="ru-RU" sz="2400" b="1" dirty="0" smtClean="0">
                <a:solidFill>
                  <a:srgbClr val="0070C0"/>
                </a:solidFill>
              </a:rPr>
              <a:t>2. </a:t>
            </a:r>
            <a:r>
              <a:rPr lang="ru-RU" dirty="0" smtClean="0"/>
              <a:t>Пандус или путь движения на том же уровне</a:t>
            </a:r>
          </a:p>
          <a:p>
            <a:pPr marL="342900" indent="-342900"/>
            <a:r>
              <a:rPr lang="ru-RU" sz="2400" b="1" dirty="0" smtClean="0">
                <a:solidFill>
                  <a:srgbClr val="0070C0"/>
                </a:solidFill>
              </a:rPr>
              <a:t>3. </a:t>
            </a:r>
            <a:r>
              <a:rPr lang="ru-RU" dirty="0" smtClean="0"/>
              <a:t>Специальное парковочное место с учетом </a:t>
            </a:r>
          </a:p>
          <a:p>
            <a:pPr marL="342900" indent="-342900"/>
            <a:r>
              <a:rPr lang="ru-RU" dirty="0"/>
              <a:t>	</a:t>
            </a:r>
            <a:r>
              <a:rPr lang="ru-RU" dirty="0" smtClean="0"/>
              <a:t>зон  безопасности -  </a:t>
            </a:r>
            <a:r>
              <a:rPr lang="ru-RU" dirty="0" smtClean="0">
                <a:solidFill>
                  <a:srgbClr val="C00000"/>
                </a:solidFill>
              </a:rPr>
              <a:t>3600 </a:t>
            </a:r>
            <a:r>
              <a:rPr lang="ru-RU" dirty="0" err="1" smtClean="0">
                <a:solidFill>
                  <a:srgbClr val="C00000"/>
                </a:solidFill>
              </a:rPr>
              <a:t>х</a:t>
            </a:r>
            <a:r>
              <a:rPr lang="ru-RU" dirty="0" smtClean="0">
                <a:solidFill>
                  <a:srgbClr val="C00000"/>
                </a:solidFill>
              </a:rPr>
              <a:t> 6000 мм.</a:t>
            </a:r>
            <a:endParaRPr lang="ru-RU" dirty="0" smtClean="0"/>
          </a:p>
          <a:p>
            <a:pPr marL="342900" indent="-342900"/>
            <a:r>
              <a:rPr lang="ru-RU" sz="2400" b="1" dirty="0" smtClean="0">
                <a:solidFill>
                  <a:srgbClr val="0070C0"/>
                </a:solidFill>
              </a:rPr>
              <a:t>4. </a:t>
            </a:r>
            <a:r>
              <a:rPr lang="ru-RU" dirty="0" smtClean="0"/>
              <a:t>Зона безопасности для доступа к багажнику </a:t>
            </a:r>
          </a:p>
          <a:p>
            <a:pPr marL="342900" indent="-342900"/>
            <a:r>
              <a:rPr lang="ru-RU" dirty="0"/>
              <a:t>	</a:t>
            </a:r>
            <a:r>
              <a:rPr lang="ru-RU" dirty="0" smtClean="0"/>
              <a:t>(Расположена вне зоны движения). </a:t>
            </a:r>
          </a:p>
          <a:p>
            <a:pPr marL="342900" indent="-342900"/>
            <a:r>
              <a:rPr lang="ru-RU" dirty="0"/>
              <a:t>	</a:t>
            </a:r>
            <a:r>
              <a:rPr lang="ru-RU" dirty="0" smtClean="0"/>
              <a:t>шириной </a:t>
            </a:r>
            <a:r>
              <a:rPr lang="ru-RU" dirty="0" smtClean="0">
                <a:solidFill>
                  <a:srgbClr val="0070C0"/>
                </a:solidFill>
              </a:rPr>
              <a:t>1200 мм</a:t>
            </a:r>
          </a:p>
          <a:p>
            <a:pPr marL="342900" indent="-342900"/>
            <a:r>
              <a:rPr lang="ru-RU" sz="2400" b="1" dirty="0" smtClean="0">
                <a:solidFill>
                  <a:srgbClr val="0070C0"/>
                </a:solidFill>
              </a:rPr>
              <a:t>5. </a:t>
            </a:r>
            <a:r>
              <a:rPr lang="ru-RU" dirty="0" smtClean="0"/>
              <a:t>Дорожка движения кресла коляски </a:t>
            </a:r>
          </a:p>
          <a:p>
            <a:pPr marL="342900" indent="-342900"/>
            <a:r>
              <a:rPr lang="ru-RU" dirty="0" smtClean="0"/>
              <a:t>	между парковочными местами, </a:t>
            </a:r>
          </a:p>
          <a:p>
            <a:pPr marL="342900" indent="-342900"/>
            <a:r>
              <a:rPr lang="ru-RU" dirty="0" smtClean="0"/>
              <a:t>	шириной </a:t>
            </a:r>
            <a:r>
              <a:rPr lang="ru-RU" dirty="0" smtClean="0">
                <a:solidFill>
                  <a:srgbClr val="0070C0"/>
                </a:solidFill>
              </a:rPr>
              <a:t>1200 мм</a:t>
            </a:r>
          </a:p>
          <a:p>
            <a:pPr marL="342900" indent="-342900"/>
            <a:r>
              <a:rPr lang="ru-RU" sz="2400" b="1" dirty="0" smtClean="0">
                <a:solidFill>
                  <a:srgbClr val="0070C0"/>
                </a:solidFill>
              </a:rPr>
              <a:t>6. </a:t>
            </a:r>
            <a:r>
              <a:rPr lang="ru-RU" dirty="0" smtClean="0"/>
              <a:t>Знак обозначения  места </a:t>
            </a:r>
          </a:p>
          <a:p>
            <a:pPr marL="342900" indent="-342900"/>
            <a:r>
              <a:rPr lang="ru-RU" dirty="0" smtClean="0"/>
              <a:t>	парковки для инвалидов, </a:t>
            </a:r>
          </a:p>
          <a:p>
            <a:pPr marL="342900" indent="-342900"/>
            <a:r>
              <a:rPr lang="ru-RU" dirty="0" smtClean="0"/>
              <a:t>	нижний край знака – </a:t>
            </a:r>
          </a:p>
          <a:p>
            <a:pPr marL="342900" indent="-342900"/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на высоте 1500-2000мм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НАК парковки НЕПРАВИЛЬ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2857520" cy="3626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rgbClr val="0070C0"/>
                </a:solidFill>
              </a:rPr>
              <a:t>ПРИМЕРЫ</a:t>
            </a:r>
            <a:r>
              <a:rPr lang="ru-RU" sz="2800" b="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НЕКОРРЕКТНОГО</a:t>
            </a:r>
            <a:r>
              <a:rPr lang="ru-RU" sz="2800" b="0" dirty="0" smtClean="0">
                <a:solidFill>
                  <a:srgbClr val="C00000"/>
                </a:solidFill>
              </a:rPr>
              <a:t> </a:t>
            </a:r>
            <a:r>
              <a:rPr lang="ru-RU" sz="2800" b="0" dirty="0" smtClean="0">
                <a:solidFill>
                  <a:srgbClr val="0070C0"/>
                </a:solidFill>
              </a:rPr>
              <a:t>ОБОЗНАЧЕНИЯ МЕСТ СТОЯНКИ АВТОМОБИЛЕЙ ДЛЯ ИНВАЛИДОВ</a:t>
            </a:r>
            <a:endParaRPr lang="ru-RU" sz="2800" b="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ЗНАК парковки НЕПРАВИЛЬНО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428736"/>
            <a:ext cx="2928958" cy="366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НАК парковки НЕПРАВИЛЬНО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069" y="1428736"/>
            <a:ext cx="2646211" cy="363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6248" y="5214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ВАЖНО: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Знаки зоны действия </a:t>
            </a:r>
            <a:r>
              <a:rPr lang="ru-RU" dirty="0" smtClean="0"/>
              <a:t>8.2.2. – 8.2.6</a:t>
            </a:r>
          </a:p>
          <a:p>
            <a:pPr algn="ctr"/>
            <a:r>
              <a:rPr lang="ru-RU" dirty="0" smtClean="0"/>
              <a:t> со знаком 8.17 «Инвалиды» </a:t>
            </a:r>
          </a:p>
          <a:p>
            <a:pPr algn="ctr"/>
            <a:r>
              <a:rPr lang="ru-RU" dirty="0" smtClean="0"/>
              <a:t>- </a:t>
            </a:r>
            <a:r>
              <a:rPr lang="ru-RU" b="1" dirty="0" smtClean="0">
                <a:solidFill>
                  <a:srgbClr val="C00000"/>
                </a:solidFill>
              </a:rPr>
              <a:t>НЕ ПРИМЕНЯЮТСЯ!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222" y="1142984"/>
            <a:ext cx="4031588" cy="42148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C00000"/>
                </a:solidFill>
              </a:rPr>
              <a:t/>
            </a:r>
            <a:br>
              <a:rPr lang="ru-RU" sz="3600" b="0" dirty="0" smtClean="0">
                <a:solidFill>
                  <a:srgbClr val="C00000"/>
                </a:solidFill>
              </a:rPr>
            </a:br>
            <a:r>
              <a:rPr lang="ru-RU" sz="2400" b="0" dirty="0" smtClean="0">
                <a:solidFill>
                  <a:srgbClr val="C00000"/>
                </a:solidFill>
              </a:rPr>
              <a:t>ВНЕШНИЕ  ПУТИ ДВИЖЕНИЯ</a:t>
            </a:r>
            <a:r>
              <a:rPr lang="ru-RU" sz="2400" b="0" dirty="0" smtClean="0">
                <a:solidFill>
                  <a:srgbClr val="C00000"/>
                </a:solidFill>
              </a:rPr>
              <a:t>. ОБЩИЕ ТРЕБОВАНИЯ</a:t>
            </a:r>
            <a:r>
              <a:rPr lang="ru-RU" sz="2800" b="0" dirty="0" smtClean="0">
                <a:solidFill>
                  <a:srgbClr val="C00000"/>
                </a:solidFill>
              </a:rPr>
              <a:t/>
            </a:r>
            <a:br>
              <a:rPr lang="ru-RU" sz="2800" b="0" dirty="0" smtClean="0">
                <a:solidFill>
                  <a:srgbClr val="C00000"/>
                </a:solidFill>
              </a:rPr>
            </a:b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785794"/>
            <a:ext cx="471490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• </a:t>
            </a:r>
            <a:r>
              <a:rPr lang="ru-RU" dirty="0" smtClean="0">
                <a:solidFill>
                  <a:srgbClr val="0070C0"/>
                </a:solidFill>
              </a:rPr>
              <a:t>Ширина </a:t>
            </a:r>
            <a:r>
              <a:rPr lang="ru-RU" dirty="0">
                <a:solidFill>
                  <a:srgbClr val="0070C0"/>
                </a:solidFill>
              </a:rPr>
              <a:t>пешеходного пути </a:t>
            </a:r>
            <a:r>
              <a:rPr lang="ru-RU" dirty="0"/>
              <a:t>с учетом встречного движения инвалидов на креслах-колясках должна </a:t>
            </a:r>
            <a:r>
              <a:rPr lang="ru-RU" dirty="0" smtClean="0"/>
              <a:t>быть </a:t>
            </a:r>
            <a:r>
              <a:rPr lang="ru-RU" dirty="0">
                <a:solidFill>
                  <a:srgbClr val="C00000"/>
                </a:solidFill>
              </a:rPr>
              <a:t>не менее 2,0 м. 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• </a:t>
            </a:r>
            <a:r>
              <a:rPr lang="ru-RU" dirty="0" smtClean="0"/>
              <a:t>В </a:t>
            </a:r>
            <a:r>
              <a:rPr lang="ru-RU" dirty="0"/>
              <a:t>условиях сложившейся застройки в затесненных местах </a:t>
            </a:r>
            <a:r>
              <a:rPr lang="ru-RU" dirty="0">
                <a:solidFill>
                  <a:srgbClr val="C00000"/>
                </a:solidFill>
              </a:rPr>
              <a:t>допускается</a:t>
            </a:r>
            <a:r>
              <a:rPr lang="ru-RU" dirty="0"/>
              <a:t> в пределах </a:t>
            </a:r>
            <a:r>
              <a:rPr lang="ru-RU" dirty="0" smtClean="0"/>
              <a:t>прямой </a:t>
            </a:r>
            <a:r>
              <a:rPr lang="ru-RU" dirty="0"/>
              <a:t>видимости </a:t>
            </a:r>
            <a:r>
              <a:rPr lang="ru-RU" dirty="0">
                <a:solidFill>
                  <a:srgbClr val="0070C0"/>
                </a:solidFill>
              </a:rPr>
              <a:t>снижать ширину пешеходного пути движения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до </a:t>
            </a:r>
            <a:r>
              <a:rPr lang="ru-RU" dirty="0">
                <a:solidFill>
                  <a:srgbClr val="C00000"/>
                </a:solidFill>
              </a:rPr>
              <a:t>1,2 м.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sz="2400" b="1" dirty="0" smtClean="0">
                <a:solidFill>
                  <a:srgbClr val="0070C0"/>
                </a:solidFill>
              </a:rPr>
              <a:t>• </a:t>
            </a:r>
            <a:r>
              <a:rPr lang="ru-RU" dirty="0" smtClean="0"/>
              <a:t>При </a:t>
            </a:r>
            <a:r>
              <a:rPr lang="ru-RU" dirty="0"/>
              <a:t>этом следует устраивать </a:t>
            </a:r>
            <a:r>
              <a:rPr lang="ru-RU" dirty="0" smtClean="0"/>
              <a:t>не более </a:t>
            </a:r>
            <a:r>
              <a:rPr lang="ru-RU" dirty="0"/>
              <a:t>чем </a:t>
            </a:r>
            <a:r>
              <a:rPr lang="ru-RU" dirty="0">
                <a:solidFill>
                  <a:srgbClr val="0070C0"/>
                </a:solidFill>
              </a:rPr>
              <a:t>через каждые 25 </a:t>
            </a:r>
            <a:r>
              <a:rPr lang="ru-RU" dirty="0" smtClean="0">
                <a:solidFill>
                  <a:srgbClr val="0070C0"/>
                </a:solidFill>
              </a:rPr>
              <a:t>м </a:t>
            </a:r>
            <a:r>
              <a:rPr lang="ru-RU" dirty="0" smtClean="0"/>
              <a:t>горизонтальные </a:t>
            </a:r>
            <a:r>
              <a:rPr lang="ru-RU" dirty="0"/>
              <a:t>площадки (карманы) размером не менее </a:t>
            </a:r>
            <a:r>
              <a:rPr lang="ru-RU" dirty="0" smtClean="0">
                <a:solidFill>
                  <a:srgbClr val="C00000"/>
                </a:solidFill>
              </a:rPr>
              <a:t>2,0 </a:t>
            </a:r>
            <a:r>
              <a:rPr lang="ru-RU" dirty="0" err="1" smtClean="0">
                <a:solidFill>
                  <a:srgbClr val="C00000"/>
                </a:solidFill>
              </a:rPr>
              <a:t>х</a:t>
            </a:r>
            <a:r>
              <a:rPr lang="ru-RU" dirty="0" smtClean="0">
                <a:solidFill>
                  <a:srgbClr val="C00000"/>
                </a:solidFill>
              </a:rPr>
              <a:t> 1,8 </a:t>
            </a:r>
            <a:r>
              <a:rPr lang="ru-RU" dirty="0">
                <a:solidFill>
                  <a:srgbClr val="C00000"/>
                </a:solidFill>
              </a:rPr>
              <a:t>м</a:t>
            </a:r>
            <a:r>
              <a:rPr lang="ru-RU" dirty="0"/>
              <a:t> для </a:t>
            </a:r>
            <a:r>
              <a:rPr lang="ru-RU" dirty="0" smtClean="0"/>
              <a:t>обеспечения возможности </a:t>
            </a:r>
            <a:r>
              <a:rPr lang="ru-RU" dirty="0"/>
              <a:t>разъезда инвалидов на креслах-колясках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СП 59.13330.2016 п.5.1.7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МЕСТА ОТДЫХА. </a:t>
            </a:r>
            <a:r>
              <a:rPr lang="ru-RU" sz="3200" dirty="0" smtClean="0">
                <a:solidFill>
                  <a:srgbClr val="C00000"/>
                </a:solidFill>
              </a:rPr>
              <a:t>ОБЩИЕ ТРЕБОВАНИЯ.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3" name="Содержимое 12" descr="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3348" y="2409568"/>
            <a:ext cx="5329246" cy="3805514"/>
          </a:xfrm>
        </p:spPr>
      </p:pic>
      <p:sp>
        <p:nvSpPr>
          <p:cNvPr id="14" name="Прямоугольник 13"/>
          <p:cNvSpPr/>
          <p:nvPr/>
        </p:nvSpPr>
        <p:spPr>
          <a:xfrm>
            <a:off x="285720" y="1071546"/>
            <a:ext cx="835824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участке объекта на основных путях движения людей следует предусматривать </a:t>
            </a:r>
            <a:r>
              <a:rPr lang="ru-RU" dirty="0">
                <a:solidFill>
                  <a:srgbClr val="C00000"/>
                </a:solidFill>
              </a:rPr>
              <a:t>не менее чем через 100-150 м</a:t>
            </a:r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места отдыха, доступные для МГН</a:t>
            </a:r>
            <a:r>
              <a:rPr lang="ru-RU" dirty="0"/>
              <a:t>, </a:t>
            </a:r>
            <a:r>
              <a:rPr lang="ru-RU" b="1" dirty="0"/>
              <a:t>оборудованные навесами, скамьями с опорой для спины и подлокотником</a:t>
            </a:r>
            <a:r>
              <a:rPr lang="ru-RU" dirty="0"/>
              <a:t>, указателями, светильниками и т.п.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Набор </a:t>
            </a:r>
            <a:r>
              <a:rPr lang="ru-RU" dirty="0"/>
              <a:t>элементов устанавливается </a:t>
            </a:r>
            <a:endParaRPr lang="ru-RU" dirty="0" smtClean="0"/>
          </a:p>
          <a:p>
            <a:r>
              <a:rPr lang="ru-RU" dirty="0" smtClean="0"/>
              <a:t>заданием </a:t>
            </a:r>
            <a:r>
              <a:rPr lang="ru-RU" dirty="0"/>
              <a:t>на проектирование</a:t>
            </a:r>
            <a:r>
              <a:rPr lang="ru-RU" dirty="0" smtClean="0"/>
              <a:t>.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п.5.3.1. СП 59.13330.2016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786190"/>
            <a:ext cx="407196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Высоту бордюров </a:t>
            </a:r>
            <a:r>
              <a:rPr lang="ru-RU" dirty="0" smtClean="0"/>
              <a:t>по краям пешеходных путей на участке </a:t>
            </a:r>
          </a:p>
          <a:p>
            <a:r>
              <a:rPr lang="ru-RU" dirty="0" smtClean="0"/>
              <a:t>вдоль газонов и озелененных площадок следует принимать </a:t>
            </a:r>
          </a:p>
          <a:p>
            <a:r>
              <a:rPr lang="ru-RU" dirty="0" smtClean="0"/>
              <a:t>не менее </a:t>
            </a:r>
            <a:r>
              <a:rPr lang="ru-RU" dirty="0" smtClean="0">
                <a:solidFill>
                  <a:srgbClr val="C00000"/>
                </a:solidFill>
              </a:rPr>
              <a:t>0,05 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п.5.1.9 СП 59.13330.2016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ходная групп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2500306"/>
            <a:ext cx="421484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ВХОДЫ В ЗДАНИЕ. ОБЩИЕ ТРЕБОВАНИЯ.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785794"/>
            <a:ext cx="8715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•</a:t>
            </a:r>
            <a:r>
              <a:rPr lang="ru-RU" dirty="0" smtClean="0"/>
              <a:t> Должен быть минимум один вход, доступный для МГН.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• </a:t>
            </a:r>
            <a:r>
              <a:rPr lang="ru-RU" dirty="0" smtClean="0"/>
              <a:t> При ширине лестниц </a:t>
            </a:r>
            <a:r>
              <a:rPr lang="ru-RU" dirty="0" smtClean="0">
                <a:solidFill>
                  <a:srgbClr val="0070C0"/>
                </a:solidFill>
              </a:rPr>
              <a:t>4,0 м и более </a:t>
            </a:r>
            <a:r>
              <a:rPr lang="ru-RU" dirty="0" smtClean="0"/>
              <a:t>следует устанавливать   </a:t>
            </a:r>
            <a:r>
              <a:rPr lang="ru-RU" dirty="0" smtClean="0">
                <a:solidFill>
                  <a:srgbClr val="0070C0"/>
                </a:solidFill>
              </a:rPr>
              <a:t>разделительные двусторонние поручни</a:t>
            </a:r>
            <a:r>
              <a:rPr lang="ru-RU" dirty="0" smtClean="0"/>
              <a:t>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•</a:t>
            </a:r>
            <a:r>
              <a:rPr lang="ru-RU" dirty="0" smtClean="0"/>
              <a:t> Перед входом в здание, рядом с дверью со стороны дверной ручки,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на высоте 1,2 – 1,6м </a:t>
            </a:r>
            <a:r>
              <a:rPr lang="ru-RU" dirty="0" smtClean="0"/>
              <a:t>–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должны устанавливаться </a:t>
            </a:r>
            <a:r>
              <a:rPr lang="ru-RU" dirty="0" smtClean="0">
                <a:solidFill>
                  <a:srgbClr val="0070C0"/>
                </a:solidFill>
              </a:rPr>
              <a:t>информирующие </a:t>
            </a:r>
            <a:r>
              <a:rPr lang="ru-RU" dirty="0" smtClean="0">
                <a:solidFill>
                  <a:srgbClr val="0070C0"/>
                </a:solidFill>
              </a:rPr>
              <a:t>тактильные </a:t>
            </a:r>
            <a:r>
              <a:rPr lang="ru-RU" dirty="0" smtClean="0">
                <a:solidFill>
                  <a:srgbClr val="0070C0"/>
                </a:solidFill>
              </a:rPr>
              <a:t>таблички,  </a:t>
            </a:r>
            <a:r>
              <a:rPr lang="ru-RU" dirty="0" smtClean="0"/>
              <a:t>с указанием наименования учреждения, времени оказания услуг (приемных часов</a:t>
            </a:r>
            <a:r>
              <a:rPr lang="ru-RU" dirty="0" smtClean="0"/>
              <a:t>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286124"/>
            <a:ext cx="492922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•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Размеры входной площадки с пандусом - </a:t>
            </a:r>
            <a:r>
              <a:rPr lang="ru-RU" dirty="0" smtClean="0">
                <a:solidFill>
                  <a:srgbClr val="0070C0"/>
                </a:solidFill>
              </a:rPr>
              <a:t>не менее 2,2 </a:t>
            </a:r>
            <a:r>
              <a:rPr lang="ru-RU" dirty="0" err="1" smtClean="0">
                <a:solidFill>
                  <a:srgbClr val="0070C0"/>
                </a:solidFill>
              </a:rPr>
              <a:t>х</a:t>
            </a:r>
            <a:r>
              <a:rPr lang="ru-RU" dirty="0" smtClean="0">
                <a:solidFill>
                  <a:srgbClr val="0070C0"/>
                </a:solidFill>
              </a:rPr>
              <a:t> 2,2 м</a:t>
            </a:r>
            <a:r>
              <a:rPr lang="ru-RU" dirty="0" smtClean="0"/>
              <a:t>.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• </a:t>
            </a:r>
            <a:r>
              <a:rPr lang="ru-RU" dirty="0" smtClean="0"/>
              <a:t>Доступная входная площадка </a:t>
            </a:r>
            <a:endParaRPr lang="ru-RU" dirty="0" smtClean="0"/>
          </a:p>
          <a:p>
            <a:r>
              <a:rPr lang="ru-RU" dirty="0" smtClean="0"/>
              <a:t>должна </a:t>
            </a:r>
            <a:r>
              <a:rPr lang="ru-RU" dirty="0" smtClean="0"/>
              <a:t>иметь </a:t>
            </a:r>
            <a:r>
              <a:rPr lang="ru-RU" dirty="0" smtClean="0">
                <a:solidFill>
                  <a:srgbClr val="0070C0"/>
                </a:solidFill>
              </a:rPr>
              <a:t>навес, водоотвод  </a:t>
            </a:r>
            <a:r>
              <a:rPr lang="ru-RU" dirty="0" smtClean="0"/>
              <a:t>и,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зависимости </a:t>
            </a:r>
            <a:r>
              <a:rPr lang="ru-RU" dirty="0" smtClean="0"/>
              <a:t>от </a:t>
            </a:r>
            <a:r>
              <a:rPr lang="ru-RU" dirty="0" smtClean="0"/>
              <a:t>местных климатических условий, подогрев поверхности покрытия маршей лестницы и пандуса.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r"/>
            <a:endParaRPr lang="ru-RU" sz="1600" b="1" dirty="0" smtClean="0">
              <a:solidFill>
                <a:srgbClr val="0070C0"/>
              </a:solidFill>
            </a:endParaRPr>
          </a:p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СП </a:t>
            </a:r>
            <a:r>
              <a:rPr lang="ru-RU" sz="1600" b="1" dirty="0" smtClean="0">
                <a:solidFill>
                  <a:srgbClr val="0070C0"/>
                </a:solidFill>
              </a:rPr>
              <a:t>59.13330.2016 п. 6.1.1. – 6.1.4.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3429000"/>
            <a:ext cx="87154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На прозрачных дверях применяют </a:t>
            </a:r>
            <a:r>
              <a:rPr lang="ru-RU" dirty="0" smtClean="0">
                <a:solidFill>
                  <a:srgbClr val="C00000"/>
                </a:solidFill>
              </a:rPr>
              <a:t>яркую контрастную маркировку </a:t>
            </a:r>
          </a:p>
          <a:p>
            <a:pPr fontAlgn="base"/>
            <a:r>
              <a:rPr lang="ru-RU" dirty="0" smtClean="0"/>
              <a:t>• в форме прямоугольника  </a:t>
            </a:r>
            <a:r>
              <a:rPr lang="ru-RU" dirty="0" smtClean="0">
                <a:solidFill>
                  <a:srgbClr val="0070C0"/>
                </a:solidFill>
              </a:rPr>
              <a:t>- 0,1 </a:t>
            </a:r>
            <a:r>
              <a:rPr lang="ru-RU" dirty="0" err="1" smtClean="0">
                <a:solidFill>
                  <a:srgbClr val="0070C0"/>
                </a:solidFill>
              </a:rPr>
              <a:t>х</a:t>
            </a:r>
            <a:r>
              <a:rPr lang="ru-RU" dirty="0" smtClean="0">
                <a:solidFill>
                  <a:srgbClr val="0070C0"/>
                </a:solidFill>
              </a:rPr>
              <a:t> 0,2 м  (</a:t>
            </a:r>
            <a:r>
              <a:rPr lang="ru-RU" dirty="0" err="1" smtClean="0">
                <a:solidFill>
                  <a:srgbClr val="0070C0"/>
                </a:solidFill>
              </a:rPr>
              <a:t>ВхШ</a:t>
            </a:r>
            <a:r>
              <a:rPr lang="ru-RU" dirty="0" smtClean="0">
                <a:solidFill>
                  <a:srgbClr val="0070C0"/>
                </a:solidFill>
              </a:rPr>
              <a:t>), </a:t>
            </a:r>
            <a:r>
              <a:rPr lang="ru-RU" dirty="0" smtClean="0"/>
              <a:t>или</a:t>
            </a:r>
          </a:p>
          <a:p>
            <a:pPr fontAlgn="base"/>
            <a:r>
              <a:rPr lang="ru-RU" dirty="0" smtClean="0"/>
              <a:t>• в форме круга  - диаметром </a:t>
            </a:r>
            <a:r>
              <a:rPr lang="ru-RU" dirty="0" smtClean="0">
                <a:solidFill>
                  <a:srgbClr val="0070C0"/>
                </a:solidFill>
              </a:rPr>
              <a:t>от 0,1 до 0,2 м</a:t>
            </a:r>
            <a:r>
              <a:rPr lang="ru-RU" dirty="0" smtClean="0"/>
              <a:t>. 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Контрастную маркировку располагают </a:t>
            </a:r>
            <a:r>
              <a:rPr lang="ru-RU" dirty="0" smtClean="0">
                <a:solidFill>
                  <a:srgbClr val="C00000"/>
                </a:solidFill>
              </a:rPr>
              <a:t>на двух уровнях</a:t>
            </a:r>
            <a:r>
              <a:rPr lang="ru-RU" dirty="0" smtClean="0"/>
              <a:t>: 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</a:rPr>
              <a:t>0,9-1,0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м</a:t>
            </a:r>
            <a:r>
              <a:rPr lang="ru-RU" dirty="0" smtClean="0"/>
              <a:t>  и  </a:t>
            </a:r>
            <a:r>
              <a:rPr lang="ru-RU" dirty="0" smtClean="0">
                <a:solidFill>
                  <a:srgbClr val="0070C0"/>
                </a:solidFill>
              </a:rPr>
              <a:t>1,3-1,4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м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>
              <a:solidFill>
                <a:srgbClr val="C00000"/>
              </a:solidFill>
            </a:endParaRPr>
          </a:p>
          <a:p>
            <a:pPr algn="ctr" fontAlgn="base"/>
            <a:r>
              <a:rPr lang="ru-RU" dirty="0" smtClean="0">
                <a:solidFill>
                  <a:srgbClr val="C00000"/>
                </a:solidFill>
              </a:rPr>
              <a:t>Примечание </a:t>
            </a:r>
            <a:r>
              <a:rPr lang="ru-RU" dirty="0" smtClean="0"/>
              <a:t>- Контрастную маркировку допускается заменять декоративными рисунками или фирменными знаками, </a:t>
            </a:r>
          </a:p>
          <a:p>
            <a:pPr algn="ctr" fontAlgn="base"/>
            <a:r>
              <a:rPr lang="ru-RU" dirty="0" smtClean="0"/>
              <a:t>узорами и т.п. той же яркости.</a:t>
            </a:r>
          </a:p>
          <a:p>
            <a:pPr algn="ctr" fontAlgn="base"/>
            <a:endParaRPr lang="ru-RU" dirty="0" smtClean="0"/>
          </a:p>
          <a:p>
            <a:pPr algn="r" fontAlgn="base"/>
            <a:r>
              <a:rPr lang="ru-RU" dirty="0" smtClean="0">
                <a:solidFill>
                  <a:srgbClr val="0070C0"/>
                </a:solidFill>
              </a:rPr>
              <a:t>СП 59.13330.2016 п.6.1.5 – 6.1.8</a:t>
            </a:r>
          </a:p>
          <a:p>
            <a:endParaRPr lang="ru-RU" dirty="0"/>
          </a:p>
        </p:txBody>
      </p:sp>
      <p:pic>
        <p:nvPicPr>
          <p:cNvPr id="6" name="Рисунок 5" descr="доступный вход для МГН схема проек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4071966" cy="2714644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48" y="714356"/>
            <a:ext cx="4643470" cy="28575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• Вновь проектируемые  </a:t>
            </a:r>
            <a:r>
              <a:rPr lang="ru-RU" sz="2000" dirty="0" smtClean="0"/>
              <a:t>- </a:t>
            </a:r>
          </a:p>
          <a:p>
            <a:pPr>
              <a:buNone/>
            </a:pPr>
            <a:r>
              <a:rPr lang="ru-RU" sz="2000" dirty="0" smtClean="0"/>
              <a:t>	ширина </a:t>
            </a:r>
            <a:r>
              <a:rPr lang="ru-RU" sz="2000" dirty="0" smtClean="0">
                <a:solidFill>
                  <a:srgbClr val="0070C0"/>
                </a:solidFill>
              </a:rPr>
              <a:t>не менее 1,2 м</a:t>
            </a:r>
            <a:r>
              <a:rPr lang="ru-RU" sz="2000" dirty="0" smtClean="0"/>
              <a:t>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• При двухстворчатых </a:t>
            </a:r>
            <a:r>
              <a:rPr lang="ru-RU" sz="2000" dirty="0" smtClean="0"/>
              <a:t>дверях </a:t>
            </a:r>
          </a:p>
          <a:p>
            <a:pPr>
              <a:buNone/>
            </a:pPr>
            <a:r>
              <a:rPr lang="ru-RU" sz="2000" dirty="0" smtClean="0"/>
              <a:t>	ширина одной створки - </a:t>
            </a:r>
            <a:r>
              <a:rPr lang="ru-RU" sz="2000" dirty="0" smtClean="0">
                <a:solidFill>
                  <a:srgbClr val="0070C0"/>
                </a:solidFill>
              </a:rPr>
              <a:t>0,9 м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•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При реконструкции </a:t>
            </a:r>
            <a:r>
              <a:rPr lang="ru-RU" sz="2000" dirty="0" smtClean="0"/>
              <a:t>и кап. ремонте приспосабливаемых  зданий, </a:t>
            </a:r>
          </a:p>
          <a:p>
            <a:pPr>
              <a:buNone/>
            </a:pPr>
            <a:r>
              <a:rPr lang="ru-RU" sz="2000" dirty="0" smtClean="0"/>
              <a:t>	допускается ширина </a:t>
            </a:r>
            <a:r>
              <a:rPr lang="ru-RU" sz="2000" dirty="0" smtClean="0">
                <a:solidFill>
                  <a:srgbClr val="0070C0"/>
                </a:solidFill>
              </a:rPr>
              <a:t>от 0,9 до 1,2 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214290"/>
            <a:ext cx="5786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ДВЕРНЫЕ ПРОЕМЫ ВХОДА В ЗДАНИЕ: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14357"/>
            <a:ext cx="8858280" cy="16430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• Ширина лестниц должна быть не менее 1,35м.</a:t>
            </a:r>
          </a:p>
          <a:p>
            <a:pPr>
              <a:buNone/>
            </a:pP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	Недопустимо для МГН: </a:t>
            </a:r>
          </a:p>
          <a:p>
            <a:pPr>
              <a:buNone/>
            </a:pPr>
            <a:r>
              <a:rPr lang="ru-RU" sz="2000" dirty="0" smtClean="0"/>
              <a:t>• Применение ступеней </a:t>
            </a:r>
            <a:r>
              <a:rPr lang="ru-RU" sz="2000" dirty="0" smtClean="0">
                <a:solidFill>
                  <a:srgbClr val="0070C0"/>
                </a:solidFill>
              </a:rPr>
              <a:t>с открытыми </a:t>
            </a:r>
            <a:r>
              <a:rPr lang="ru-RU" sz="2000" dirty="0" err="1" smtClean="0">
                <a:solidFill>
                  <a:srgbClr val="0070C0"/>
                </a:solidFill>
              </a:rPr>
              <a:t>подступенками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• Применение </a:t>
            </a:r>
            <a:r>
              <a:rPr lang="ru-RU" sz="2000" dirty="0" smtClean="0">
                <a:solidFill>
                  <a:srgbClr val="0070C0"/>
                </a:solidFill>
              </a:rPr>
              <a:t>одиночных ступеней </a:t>
            </a:r>
            <a:r>
              <a:rPr lang="ru-RU" sz="2000" dirty="0" smtClean="0"/>
              <a:t>(следует заменять съездами)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ВНЕШНИЕ  ВХОДНЫЕ  ЛЕСТНИЦЫ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Лестница перед входом проек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214554"/>
            <a:ext cx="321471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2441572"/>
            <a:ext cx="5286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solidFill>
                  <a:srgbClr val="0070C0"/>
                </a:solidFill>
              </a:rPr>
              <a:t>Контрастная маркировка краевых ступеней.</a:t>
            </a:r>
          </a:p>
          <a:p>
            <a:pPr fontAlgn="base"/>
            <a:r>
              <a:rPr lang="ru-RU" dirty="0" smtClean="0"/>
              <a:t>На </a:t>
            </a:r>
            <a:r>
              <a:rPr lang="ru-RU" dirty="0" err="1" smtClean="0"/>
              <a:t>проступях</a:t>
            </a:r>
            <a:r>
              <a:rPr lang="ru-RU" dirty="0" smtClean="0"/>
              <a:t> первой и последней ступени  - следует нанести </a:t>
            </a:r>
            <a:r>
              <a:rPr lang="ru-RU" dirty="0" smtClean="0">
                <a:solidFill>
                  <a:srgbClr val="0070C0"/>
                </a:solidFill>
              </a:rPr>
              <a:t>полосу контрастного цвета</a:t>
            </a:r>
            <a:r>
              <a:rPr lang="ru-RU" dirty="0" smtClean="0"/>
              <a:t> шириной </a:t>
            </a:r>
            <a:r>
              <a:rPr lang="ru-RU" dirty="0" smtClean="0">
                <a:solidFill>
                  <a:srgbClr val="0070C0"/>
                </a:solidFill>
              </a:rPr>
              <a:t>0,08-0,1 м</a:t>
            </a:r>
            <a:r>
              <a:rPr lang="ru-RU" dirty="0" smtClean="0"/>
              <a:t> на расстоянии от </a:t>
            </a:r>
            <a:r>
              <a:rPr lang="ru-RU" dirty="0" smtClean="0">
                <a:solidFill>
                  <a:srgbClr val="0070C0"/>
                </a:solidFill>
              </a:rPr>
              <a:t>0,03 до 0,04 </a:t>
            </a:r>
            <a:r>
              <a:rPr lang="ru-RU" dirty="0" smtClean="0"/>
              <a:t>м. от края проступи.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Перед  лестницей  - </a:t>
            </a:r>
            <a:r>
              <a:rPr lang="ru-RU" b="1" dirty="0" smtClean="0">
                <a:solidFill>
                  <a:srgbClr val="0070C0"/>
                </a:solidFill>
              </a:rPr>
              <a:t>предупреждающие тактильно-контрастные указатели </a:t>
            </a:r>
          </a:p>
          <a:p>
            <a:pPr fontAlgn="base"/>
            <a:r>
              <a:rPr lang="ru-RU" dirty="0" smtClean="0"/>
              <a:t>глубиной </a:t>
            </a:r>
            <a:r>
              <a:rPr lang="ru-RU" dirty="0" smtClean="0">
                <a:solidFill>
                  <a:srgbClr val="0070C0"/>
                </a:solidFill>
              </a:rPr>
              <a:t>0,5-0,6 м</a:t>
            </a:r>
            <a:r>
              <a:rPr lang="ru-RU" dirty="0" smtClean="0"/>
              <a:t> </a:t>
            </a:r>
          </a:p>
          <a:p>
            <a:pPr fontAlgn="base"/>
            <a:r>
              <a:rPr lang="ru-RU" dirty="0" smtClean="0"/>
              <a:t>на расстоянии </a:t>
            </a:r>
            <a:r>
              <a:rPr lang="ru-RU" dirty="0" smtClean="0">
                <a:solidFill>
                  <a:srgbClr val="0070C0"/>
                </a:solidFill>
              </a:rPr>
              <a:t>0,3 м</a:t>
            </a:r>
            <a:r>
              <a:rPr lang="ru-RU" dirty="0" smtClean="0"/>
              <a:t> до края верхней и нижней ступени.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6286520"/>
            <a:ext cx="435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СП 59.13330.2016 п.5.1.12 – 5.1.14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5572140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dirty="0" smtClean="0"/>
              <a:t>Лестницы должны дублироваться пандусами или подъемными устройствами.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вный досту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152" y="3714752"/>
            <a:ext cx="4289847" cy="3143272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71546"/>
            <a:ext cx="8686800" cy="5143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	БЕЗБАРЬЕРНАЯ ДОСТУПНАЯ СРЕДА </a:t>
            </a:r>
            <a:r>
              <a:rPr lang="ru-RU" dirty="0" smtClean="0">
                <a:solidFill>
                  <a:srgbClr val="0070C0"/>
                </a:solidFill>
              </a:rPr>
              <a:t>– </a:t>
            </a:r>
          </a:p>
          <a:p>
            <a:pPr>
              <a:buNone/>
            </a:pPr>
            <a:r>
              <a:rPr lang="ru-RU" dirty="0" smtClean="0"/>
              <a:t>	социально-ориентированная инфраструктура, построенная таким образом, чтобы каждый человек мог в полной мере получать все услуги и пользоваться всеми благами, независимо от своих физических возможностей.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Граждане с ограниченной подвижностью или мобильностью, а также инвалиды всех категорий должны иметь </a:t>
            </a:r>
            <a:r>
              <a:rPr lang="ru-RU" dirty="0" smtClean="0">
                <a:solidFill>
                  <a:srgbClr val="C00000"/>
                </a:solidFill>
              </a:rPr>
              <a:t>РАВНЫЙ ДОСТУП </a:t>
            </a:r>
            <a:r>
              <a:rPr lang="ru-RU" dirty="0" smtClean="0"/>
              <a:t>ко всей инфраструктуре, как и люди, не имеющие физических ограничений.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При создании </a:t>
            </a:r>
            <a:r>
              <a:rPr lang="ru-RU" b="1" dirty="0" err="1" smtClean="0">
                <a:solidFill>
                  <a:srgbClr val="0070C0"/>
                </a:solidFill>
              </a:rPr>
              <a:t>безбарьерной</a:t>
            </a:r>
            <a:r>
              <a:rPr lang="ru-RU" dirty="0" smtClean="0">
                <a:solidFill>
                  <a:srgbClr val="0070C0"/>
                </a:solidFill>
              </a:rPr>
              <a:t>  </a:t>
            </a:r>
            <a:r>
              <a:rPr lang="ru-RU" b="1" dirty="0" smtClean="0">
                <a:solidFill>
                  <a:srgbClr val="0070C0"/>
                </a:solidFill>
              </a:rPr>
              <a:t>среды</a:t>
            </a:r>
            <a:r>
              <a:rPr lang="ru-RU" dirty="0" smtClean="0"/>
              <a:t>  </a:t>
            </a:r>
          </a:p>
          <a:p>
            <a:pPr>
              <a:buNone/>
            </a:pPr>
            <a:r>
              <a:rPr lang="ru-RU" dirty="0" smtClean="0"/>
              <a:t>	Учитываются интересы всех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маломобильных</a:t>
            </a:r>
            <a:r>
              <a:rPr lang="ru-RU" dirty="0" smtClean="0"/>
              <a:t> групп населения, </a:t>
            </a:r>
          </a:p>
          <a:p>
            <a:pPr>
              <a:buNone/>
            </a:pPr>
            <a:r>
              <a:rPr lang="ru-RU" dirty="0" smtClean="0"/>
              <a:t>	чтобы продукты и услуги были </a:t>
            </a:r>
          </a:p>
          <a:p>
            <a:pPr>
              <a:buNone/>
            </a:pPr>
            <a:r>
              <a:rPr lang="ru-RU" dirty="0" smtClean="0"/>
              <a:t>	без каких-либо ограничений 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ДОСТУПНЫ  ВСЕМ </a:t>
            </a:r>
            <a:r>
              <a:rPr lang="ru-RU" dirty="0" smtClean="0"/>
              <a:t>гражданам, </a:t>
            </a:r>
          </a:p>
          <a:p>
            <a:pPr>
              <a:buNone/>
            </a:pPr>
            <a:r>
              <a:rPr lang="ru-RU" dirty="0" smtClean="0"/>
              <a:t>	нуждающимся в особых условиях.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400" dirty="0" smtClean="0">
                <a:solidFill>
                  <a:srgbClr val="C00000"/>
                </a:solidFill>
              </a:rPr>
              <a:t>ДОСТУПНАЯ   БЕЗБАРЬЕРНАЯ   СРЕДА</a:t>
            </a:r>
            <a:endParaRPr lang="ru-RU" sz="3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rgbClr val="0070C0"/>
                </a:solidFill>
              </a:rPr>
              <a:t>ПРИМЕРЫ</a:t>
            </a:r>
            <a:r>
              <a:rPr lang="ru-RU" sz="2900" dirty="0" smtClean="0">
                <a:solidFill>
                  <a:srgbClr val="C00000"/>
                </a:solidFill>
              </a:rPr>
              <a:t> НЕКОРРЕКТНЫХ </a:t>
            </a:r>
            <a:r>
              <a:rPr lang="ru-RU" sz="2900" dirty="0" smtClean="0">
                <a:solidFill>
                  <a:srgbClr val="0070C0"/>
                </a:solidFill>
              </a:rPr>
              <a:t>ВХОДНЫХ ГРУПП</a:t>
            </a:r>
            <a:endParaRPr lang="ru-RU" sz="29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142984"/>
            <a:ext cx="5715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Отсутствует: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• контрастная </a:t>
            </a:r>
            <a:r>
              <a:rPr lang="ru-RU" dirty="0" smtClean="0"/>
              <a:t>маркировка входа, </a:t>
            </a:r>
          </a:p>
          <a:p>
            <a:r>
              <a:rPr lang="ru-RU" dirty="0" smtClean="0"/>
              <a:t>• контрастная маркировка </a:t>
            </a:r>
            <a:r>
              <a:rPr lang="ru-RU" dirty="0" smtClean="0"/>
              <a:t>краевых ступеней; 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разделительный </a:t>
            </a:r>
            <a:r>
              <a:rPr lang="ru-RU" dirty="0" smtClean="0"/>
              <a:t>поручень; </a:t>
            </a:r>
          </a:p>
          <a:p>
            <a:r>
              <a:rPr lang="ru-RU" dirty="0" smtClean="0"/>
              <a:t>• контрастно-тактильные наземные направляющие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• информационные </a:t>
            </a:r>
            <a:r>
              <a:rPr lang="ru-RU" dirty="0" smtClean="0"/>
              <a:t>таблички на входе в здание…</a:t>
            </a:r>
            <a:endParaRPr lang="ru-RU" dirty="0"/>
          </a:p>
        </p:txBody>
      </p:sp>
      <p:pic>
        <p:nvPicPr>
          <p:cNvPr id="9" name="Рисунок 8" descr="НЕКОРРЕКТНЫЙ ВХОД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63" y="3929066"/>
            <a:ext cx="840558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НЕКОРРЕКТНЫЙ ВХО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364" y="1072620"/>
            <a:ext cx="2824551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андус человече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790" y="4643446"/>
            <a:ext cx="3320209" cy="2214553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•</a:t>
            </a:r>
            <a:r>
              <a:rPr lang="ru-RU" sz="2000" dirty="0" smtClean="0"/>
              <a:t> Длина непрерывного марша пандуса  - </a:t>
            </a:r>
            <a:r>
              <a:rPr lang="ru-RU" sz="2000" dirty="0" smtClean="0">
                <a:solidFill>
                  <a:srgbClr val="0070C0"/>
                </a:solidFill>
              </a:rPr>
              <a:t>не более 9,0 м.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	</a:t>
            </a:r>
            <a:r>
              <a:rPr lang="ru-RU" sz="2000" dirty="0" smtClean="0"/>
              <a:t>Через каждые 9 м, а также при каждом изменении направления пандуса необходимо оборудовать горизонтальные площадки</a:t>
            </a:r>
            <a:r>
              <a:rPr lang="ru-RU" sz="2000" dirty="0" smtClean="0">
                <a:solidFill>
                  <a:srgbClr val="0070C0"/>
                </a:solidFill>
              </a:rPr>
              <a:t> не менее 1,5 </a:t>
            </a:r>
            <a:r>
              <a:rPr lang="ru-RU" sz="2000" dirty="0" err="1" smtClean="0">
                <a:solidFill>
                  <a:srgbClr val="0070C0"/>
                </a:solidFill>
              </a:rPr>
              <a:t>х</a:t>
            </a:r>
            <a:r>
              <a:rPr lang="ru-RU" sz="2000" dirty="0" smtClean="0">
                <a:solidFill>
                  <a:srgbClr val="0070C0"/>
                </a:solidFill>
              </a:rPr>
              <a:t> 1,5 м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• </a:t>
            </a:r>
            <a:r>
              <a:rPr lang="ru-RU" sz="2000" dirty="0" smtClean="0"/>
              <a:t>При высоте подъема </a:t>
            </a:r>
            <a:r>
              <a:rPr lang="ru-RU" sz="2000" dirty="0" smtClean="0">
                <a:solidFill>
                  <a:srgbClr val="0070C0"/>
                </a:solidFill>
              </a:rPr>
              <a:t>3,0 м и более </a:t>
            </a:r>
            <a:r>
              <a:rPr lang="ru-RU" sz="2000" b="1" dirty="0" smtClean="0"/>
              <a:t>вместо пандуса </a:t>
            </a:r>
            <a:r>
              <a:rPr lang="ru-RU" sz="2000" dirty="0" smtClean="0"/>
              <a:t>следует применять </a:t>
            </a:r>
            <a:r>
              <a:rPr lang="ru-RU" sz="2000" dirty="0" smtClean="0">
                <a:solidFill>
                  <a:srgbClr val="0070C0"/>
                </a:solidFill>
              </a:rPr>
              <a:t>подъемные устройства или лифты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• Свободные зоны </a:t>
            </a:r>
            <a:r>
              <a:rPr lang="ru-RU" sz="2000" dirty="0" smtClean="0"/>
              <a:t>размерами </a:t>
            </a:r>
            <a:r>
              <a:rPr lang="ru-RU" sz="2000" dirty="0" smtClean="0">
                <a:solidFill>
                  <a:srgbClr val="0070C0"/>
                </a:solidFill>
              </a:rPr>
              <a:t>не менее 1,5 </a:t>
            </a:r>
            <a:r>
              <a:rPr lang="ru-RU" sz="2000" dirty="0" err="1" smtClean="0">
                <a:solidFill>
                  <a:srgbClr val="0070C0"/>
                </a:solidFill>
              </a:rPr>
              <a:t>х</a:t>
            </a:r>
            <a:r>
              <a:rPr lang="ru-RU" sz="2000" dirty="0" smtClean="0">
                <a:solidFill>
                  <a:srgbClr val="0070C0"/>
                </a:solidFill>
              </a:rPr>
              <a:t> 1,5 м </a:t>
            </a:r>
            <a:r>
              <a:rPr lang="ru-RU" sz="2000" dirty="0" smtClean="0"/>
              <a:t>– должны быть </a:t>
            </a:r>
            <a:r>
              <a:rPr lang="ru-RU" sz="2000" b="1" dirty="0" smtClean="0"/>
              <a:t>в верхнем и нижнем окончании </a:t>
            </a:r>
            <a:r>
              <a:rPr lang="ru-RU" sz="2000" dirty="0" smtClean="0"/>
              <a:t>пандуса, а также при каждом </a:t>
            </a:r>
            <a:r>
              <a:rPr lang="ru-RU" sz="2000" b="1" dirty="0" smtClean="0"/>
              <a:t>изменении направления </a:t>
            </a:r>
            <a:r>
              <a:rPr lang="ru-RU" sz="2000" dirty="0" smtClean="0"/>
              <a:t>пандуса.</a:t>
            </a: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• </a:t>
            </a:r>
            <a:r>
              <a:rPr lang="ru-RU" sz="2000" dirty="0" smtClean="0"/>
              <a:t>Расстояние между поручнями пандуса одностороннего </a:t>
            </a:r>
          </a:p>
          <a:p>
            <a:pPr>
              <a:buNone/>
            </a:pPr>
            <a:r>
              <a:rPr lang="ru-RU" sz="2000" dirty="0" smtClean="0"/>
              <a:t>	движения (ширина марша)  - </a:t>
            </a:r>
            <a:r>
              <a:rPr lang="ru-RU" sz="2000" dirty="0" smtClean="0">
                <a:solidFill>
                  <a:srgbClr val="0070C0"/>
                </a:solidFill>
              </a:rPr>
              <a:t>0,9-1,0 м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ПАНДУСЫ  ВНЕШНИЕ.  ОБЩИЕ ТРЕБОВАНИЯ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14290"/>
            <a:ext cx="6438208" cy="245267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4143404" cy="5111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СХЕМА  ПАНДУСА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714620"/>
            <a:ext cx="8858312" cy="579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•</a:t>
            </a:r>
            <a:r>
              <a:rPr lang="ru-RU" dirty="0" smtClean="0"/>
              <a:t> </a:t>
            </a:r>
            <a:r>
              <a:rPr lang="ru-RU" dirty="0" smtClean="0"/>
              <a:t>Уклон наружного пандуса - не круче </a:t>
            </a:r>
            <a:r>
              <a:rPr lang="ru-RU" dirty="0" smtClean="0">
                <a:solidFill>
                  <a:srgbClr val="0070C0"/>
                </a:solidFill>
              </a:rPr>
              <a:t>1:20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(5%)</a:t>
            </a:r>
            <a:r>
              <a:rPr lang="ru-RU" dirty="0" smtClean="0"/>
              <a:t> или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2,9</a:t>
            </a:r>
            <a:r>
              <a:rPr lang="ru-RU" dirty="0" smtClean="0">
                <a:solidFill>
                  <a:srgbClr val="C00000"/>
                </a:solidFill>
              </a:rPr>
              <a:t> градусов 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•</a:t>
            </a:r>
            <a:r>
              <a:rPr lang="ru-RU" dirty="0" smtClean="0"/>
              <a:t> При </a:t>
            </a:r>
            <a:r>
              <a:rPr lang="ru-RU" dirty="0" smtClean="0"/>
              <a:t>ограниченном участке застройки, допускается 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smtClean="0"/>
              <a:t>не круче </a:t>
            </a:r>
            <a:r>
              <a:rPr lang="ru-RU" dirty="0" smtClean="0">
                <a:solidFill>
                  <a:srgbClr val="0070C0"/>
                </a:solidFill>
              </a:rPr>
              <a:t>1:12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(8%) </a:t>
            </a:r>
            <a:r>
              <a:rPr lang="ru-RU" dirty="0" smtClean="0"/>
              <a:t>или </a:t>
            </a:r>
            <a:r>
              <a:rPr lang="ru-RU" dirty="0" smtClean="0">
                <a:solidFill>
                  <a:srgbClr val="C00000"/>
                </a:solidFill>
              </a:rPr>
              <a:t>4,8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dirty="0" smtClean="0">
                <a:solidFill>
                  <a:srgbClr val="C00000"/>
                </a:solidFill>
              </a:rPr>
              <a:t>градуса</a:t>
            </a:r>
            <a:r>
              <a:rPr lang="ru-RU" dirty="0" smtClean="0"/>
              <a:t>, при </a:t>
            </a:r>
            <a:r>
              <a:rPr lang="ru-RU" dirty="0" smtClean="0"/>
              <a:t>длине марша </a:t>
            </a:r>
            <a:r>
              <a:rPr lang="ru-RU" dirty="0" smtClean="0">
                <a:solidFill>
                  <a:srgbClr val="0070C0"/>
                </a:solidFill>
              </a:rPr>
              <a:t>не более 6,0 м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•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Применение </a:t>
            </a:r>
            <a:r>
              <a:rPr lang="ru-RU" dirty="0" smtClean="0">
                <a:solidFill>
                  <a:srgbClr val="0070C0"/>
                </a:solidFill>
              </a:rPr>
              <a:t>вместо пандусов аппарелей  - </a:t>
            </a:r>
            <a:r>
              <a:rPr lang="ru-RU" dirty="0" smtClean="0">
                <a:solidFill>
                  <a:srgbClr val="C00000"/>
                </a:solidFill>
              </a:rPr>
              <a:t>не допускается</a:t>
            </a:r>
            <a:r>
              <a:rPr lang="ru-RU" dirty="0" smtClean="0"/>
              <a:t>.</a:t>
            </a:r>
          </a:p>
          <a:p>
            <a:pPr algn="just"/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• </a:t>
            </a:r>
            <a:r>
              <a:rPr lang="ru-RU" b="1" dirty="0" smtClean="0"/>
              <a:t>Двустороннее </a:t>
            </a:r>
            <a:r>
              <a:rPr lang="ru-RU" dirty="0" smtClean="0"/>
              <a:t>ограждение пандуса  с поручнями на высоте </a:t>
            </a:r>
            <a:r>
              <a:rPr lang="ru-RU" dirty="0" smtClean="0">
                <a:solidFill>
                  <a:srgbClr val="0070C0"/>
                </a:solidFill>
              </a:rPr>
              <a:t>0,9 </a:t>
            </a:r>
            <a:r>
              <a:rPr lang="ru-RU" dirty="0" smtClean="0"/>
              <a:t>и</a:t>
            </a:r>
            <a:r>
              <a:rPr lang="ru-RU" dirty="0" smtClean="0">
                <a:solidFill>
                  <a:srgbClr val="0070C0"/>
                </a:solidFill>
              </a:rPr>
              <a:t> 0,7 м.</a:t>
            </a:r>
          </a:p>
          <a:p>
            <a:pPr algn="just"/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•</a:t>
            </a:r>
            <a:r>
              <a:rPr lang="ru-RU" dirty="0" smtClean="0"/>
              <a:t> Длина горизонтальной площадки перед  пандусом - </a:t>
            </a:r>
            <a:r>
              <a:rPr lang="ru-RU" dirty="0" smtClean="0">
                <a:solidFill>
                  <a:srgbClr val="0070C0"/>
                </a:solidFill>
              </a:rPr>
              <a:t>не менее 1,5 м.</a:t>
            </a:r>
          </a:p>
          <a:p>
            <a:pPr algn="just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• </a:t>
            </a:r>
            <a:r>
              <a:rPr lang="ru-RU" dirty="0" smtClean="0"/>
              <a:t>По продольным краям -  бортики высотой </a:t>
            </a:r>
            <a:r>
              <a:rPr lang="ru-RU" dirty="0" smtClean="0">
                <a:solidFill>
                  <a:srgbClr val="0070C0"/>
                </a:solidFill>
              </a:rPr>
              <a:t>не менее 0,05 м.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rgbClr val="0070C0"/>
                </a:solidFill>
              </a:rPr>
              <a:t>			• </a:t>
            </a:r>
            <a:r>
              <a:rPr lang="ru-RU" dirty="0" smtClean="0"/>
              <a:t>Завершающая часть поручня должна быть 				 </a:t>
            </a:r>
            <a:r>
              <a:rPr lang="ru-RU" dirty="0" err="1" smtClean="0"/>
              <a:t>травмобезопасна</a:t>
            </a:r>
            <a:r>
              <a:rPr lang="ru-RU" dirty="0" smtClean="0"/>
              <a:t>   - </a:t>
            </a:r>
            <a:r>
              <a:rPr lang="ru-RU" dirty="0" smtClean="0">
                <a:solidFill>
                  <a:srgbClr val="0070C0"/>
                </a:solidFill>
              </a:rPr>
              <a:t>не менее 0,3 м. 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600" b="0" dirty="0" smtClean="0">
                <a:solidFill>
                  <a:srgbClr val="0070C0"/>
                </a:solidFill>
              </a:rPr>
              <a:t>ПРИМЕРЫ</a:t>
            </a:r>
            <a:r>
              <a:rPr lang="ru-RU" sz="2600" b="0" dirty="0" smtClean="0">
                <a:solidFill>
                  <a:srgbClr val="C00000"/>
                </a:solidFill>
              </a:rPr>
              <a:t> </a:t>
            </a:r>
            <a:r>
              <a:rPr lang="ru-RU" sz="2600" dirty="0" smtClean="0">
                <a:solidFill>
                  <a:srgbClr val="C00000"/>
                </a:solidFill>
              </a:rPr>
              <a:t>НЕКОРРЕКТНОЙ </a:t>
            </a:r>
            <a:r>
              <a:rPr lang="ru-RU" sz="2600" dirty="0" smtClean="0">
                <a:solidFill>
                  <a:srgbClr val="0070C0"/>
                </a:solidFill>
              </a:rPr>
              <a:t>УСТАНОВКИ ПОРУЧНЯ</a:t>
            </a:r>
            <a:endParaRPr lang="ru-RU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4286256"/>
            <a:ext cx="2928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 непрерывного </a:t>
            </a:r>
          </a:p>
          <a:p>
            <a:r>
              <a:rPr lang="ru-RU" dirty="0" smtClean="0"/>
              <a:t>поворота  и </a:t>
            </a:r>
          </a:p>
          <a:p>
            <a:r>
              <a:rPr lang="ru-RU" dirty="0" smtClean="0"/>
              <a:t>двустороннего </a:t>
            </a:r>
          </a:p>
          <a:p>
            <a:r>
              <a:rPr lang="ru-RU" dirty="0" smtClean="0"/>
              <a:t>расположения поручней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4786322"/>
            <a:ext cx="2786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НЕТ завершающей </a:t>
            </a:r>
          </a:p>
          <a:p>
            <a:r>
              <a:rPr lang="ru-RU" dirty="0" smtClean="0"/>
              <a:t>части </a:t>
            </a:r>
            <a:r>
              <a:rPr lang="ru-RU" dirty="0" smtClean="0"/>
              <a:t>поручня, </a:t>
            </a:r>
          </a:p>
          <a:p>
            <a:r>
              <a:rPr lang="ru-RU" dirty="0" smtClean="0"/>
              <a:t>не доходит до края марша пандуса.</a:t>
            </a:r>
          </a:p>
          <a:p>
            <a:r>
              <a:rPr lang="ru-RU" dirty="0" smtClean="0"/>
              <a:t>Установлен только с одной стороны.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429000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Расстояние между поручнями  </a:t>
            </a:r>
          </a:p>
          <a:p>
            <a:r>
              <a:rPr lang="ru-RU" dirty="0" smtClean="0"/>
              <a:t>более </a:t>
            </a:r>
            <a:r>
              <a:rPr lang="ru-RU" dirty="0" smtClean="0"/>
              <a:t>1 м</a:t>
            </a:r>
          </a:p>
        </p:txBody>
      </p:sp>
      <p:pic>
        <p:nvPicPr>
          <p:cNvPr id="13" name="Рисунок 12" descr="НЕКОРРЕКТНЫЙ ПОРУЧЕНЬ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071546"/>
            <a:ext cx="3040355" cy="2987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НЕКОРРЕКТНЫЙ ПОРУЧЕНЬ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071546"/>
            <a:ext cx="2914657" cy="339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НЕКОРРЕКТНЫЙ ПОРУЧЕНЬ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142984"/>
            <a:ext cx="2716236" cy="208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ПУТИ ДВИЖЕНИЯ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ВНУТРИ ЗДАНИЯ.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ОБЩИЕ ТРЕБОВАНИЯ.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8" name="Содержимое 17" descr="ТЦ внутр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0"/>
            <a:ext cx="5000628" cy="309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1495372"/>
            <a:ext cx="44417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Ширина пути движения </a:t>
            </a:r>
          </a:p>
          <a:p>
            <a:r>
              <a:rPr lang="ru-RU" dirty="0" smtClean="0"/>
              <a:t>(в коридорах, галереях и т.п.) </a:t>
            </a:r>
          </a:p>
          <a:p>
            <a:r>
              <a:rPr lang="ru-RU" dirty="0" smtClean="0"/>
              <a:t>должна быть </a:t>
            </a:r>
            <a:r>
              <a:rPr lang="ru-RU" dirty="0" smtClean="0">
                <a:solidFill>
                  <a:srgbClr val="0070C0"/>
                </a:solidFill>
              </a:rPr>
              <a:t>не менее: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•</a:t>
            </a:r>
            <a:r>
              <a:rPr lang="ru-RU" dirty="0" smtClean="0"/>
              <a:t> при </a:t>
            </a:r>
            <a:r>
              <a:rPr lang="ru-RU" dirty="0" smtClean="0"/>
              <a:t>движении кресла-коляски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одном </a:t>
            </a:r>
            <a:r>
              <a:rPr lang="ru-RU" dirty="0" smtClean="0"/>
              <a:t>направлении – </a:t>
            </a:r>
            <a:r>
              <a:rPr lang="ru-RU" dirty="0" smtClean="0">
                <a:solidFill>
                  <a:srgbClr val="0070C0"/>
                </a:solidFill>
              </a:rPr>
              <a:t>1,5м.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•</a:t>
            </a:r>
            <a:r>
              <a:rPr lang="ru-RU" dirty="0" smtClean="0"/>
              <a:t> при </a:t>
            </a:r>
            <a:r>
              <a:rPr lang="ru-RU" dirty="0" smtClean="0"/>
              <a:t>встречном </a:t>
            </a:r>
            <a:r>
              <a:rPr lang="ru-RU" dirty="0" smtClean="0"/>
              <a:t>движении – </a:t>
            </a:r>
            <a:r>
              <a:rPr lang="ru-RU" dirty="0" smtClean="0">
                <a:solidFill>
                  <a:srgbClr val="0070C0"/>
                </a:solidFill>
              </a:rPr>
              <a:t>1,8м.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571876"/>
            <a:ext cx="84296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При движении по коридору инвалиду на  кресле-коляске следует обеспечить минимальное пространство: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</a:rPr>
              <a:t>• </a:t>
            </a:r>
            <a:r>
              <a:rPr lang="ru-RU" dirty="0" smtClean="0"/>
              <a:t> для поворота на 90° - </a:t>
            </a:r>
            <a:r>
              <a:rPr lang="ru-RU" dirty="0" smtClean="0">
                <a:solidFill>
                  <a:srgbClr val="0070C0"/>
                </a:solidFill>
              </a:rPr>
              <a:t>1,2 х1,2 м;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</a:rPr>
              <a:t>• </a:t>
            </a:r>
            <a:r>
              <a:rPr lang="ru-RU" dirty="0" smtClean="0"/>
              <a:t>для разворота на 180° - </a:t>
            </a:r>
            <a:r>
              <a:rPr lang="ru-RU" dirty="0" smtClean="0">
                <a:solidFill>
                  <a:srgbClr val="0070C0"/>
                </a:solidFill>
              </a:rPr>
              <a:t>диаметром 1,4 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тупиковых коридорах необходимо обеспечить возможность разворота кресла-коляски на 180°.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		Ширина </a:t>
            </a:r>
            <a:r>
              <a:rPr lang="ru-RU" dirty="0" smtClean="0"/>
              <a:t>прохода в помещении с оборудованием и </a:t>
            </a:r>
            <a:r>
              <a:rPr lang="ru-RU" dirty="0" smtClean="0"/>
              <a:t>			мебелью -  </a:t>
            </a:r>
            <a:r>
              <a:rPr lang="ru-RU" dirty="0" smtClean="0">
                <a:solidFill>
                  <a:srgbClr val="0070C0"/>
                </a:solidFill>
              </a:rPr>
              <a:t>не менее 1,2 м.</a:t>
            </a:r>
            <a:endParaRPr lang="ru-RU" dirty="0" smtClean="0">
              <a:solidFill>
                <a:srgbClr val="0070C0"/>
              </a:solidFill>
            </a:endParaRP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48" y="1500174"/>
            <a:ext cx="4857752" cy="5143536"/>
          </a:xfrm>
        </p:spPr>
        <p:txBody>
          <a:bodyPr>
            <a:normAutofit fontScale="77500" lnSpcReduction="20000"/>
          </a:bodyPr>
          <a:lstStyle/>
          <a:p>
            <a:pPr fontAlgn="base"/>
            <a:endParaRPr lang="ru-RU" sz="2300" dirty="0" smtClean="0"/>
          </a:p>
          <a:p>
            <a:pPr fontAlgn="base">
              <a:buNone/>
            </a:pPr>
            <a:r>
              <a:rPr lang="ru-RU" sz="2300" dirty="0" smtClean="0">
                <a:solidFill>
                  <a:srgbClr val="C00000"/>
                </a:solidFill>
              </a:rPr>
              <a:t>НЕ ДОПУСКАЕТСЯ:</a:t>
            </a:r>
          </a:p>
          <a:p>
            <a:pPr fontAlgn="base"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•</a:t>
            </a:r>
            <a:r>
              <a:rPr lang="ru-RU" sz="2300" dirty="0" smtClean="0"/>
              <a:t> Применение </a:t>
            </a:r>
            <a:r>
              <a:rPr lang="ru-RU" sz="2300" dirty="0" smtClean="0"/>
              <a:t>открытых  </a:t>
            </a:r>
            <a:r>
              <a:rPr lang="ru-RU" sz="2300" dirty="0" smtClean="0"/>
              <a:t>ступеней </a:t>
            </a:r>
          </a:p>
          <a:p>
            <a:pPr fontAlgn="base">
              <a:buNone/>
            </a:pPr>
            <a:r>
              <a:rPr lang="ru-RU" sz="2300" dirty="0" smtClean="0"/>
              <a:t>(</a:t>
            </a:r>
            <a:r>
              <a:rPr lang="ru-RU" sz="2300" dirty="0" smtClean="0"/>
              <a:t>без </a:t>
            </a:r>
            <a:r>
              <a:rPr lang="ru-RU" sz="2300" dirty="0" err="1" smtClean="0"/>
              <a:t>подступенка</a:t>
            </a:r>
            <a:r>
              <a:rPr lang="ru-RU" sz="2300" dirty="0" smtClean="0"/>
              <a:t>) </a:t>
            </a:r>
            <a:endParaRPr lang="ru-RU" sz="2300" dirty="0" smtClean="0"/>
          </a:p>
          <a:p>
            <a:pPr fontAlgn="base"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•</a:t>
            </a:r>
            <a:r>
              <a:rPr lang="ru-RU" sz="2300" dirty="0" smtClean="0"/>
              <a:t> Применение </a:t>
            </a:r>
            <a:r>
              <a:rPr lang="ru-RU" sz="2300" dirty="0" smtClean="0"/>
              <a:t>в пределах </a:t>
            </a:r>
            <a:r>
              <a:rPr lang="ru-RU" sz="2300" dirty="0" smtClean="0"/>
              <a:t>одного</a:t>
            </a:r>
          </a:p>
          <a:p>
            <a:pPr fontAlgn="base">
              <a:buNone/>
            </a:pPr>
            <a:r>
              <a:rPr lang="ru-RU" sz="2300" dirty="0" smtClean="0"/>
              <a:t>марша </a:t>
            </a:r>
            <a:r>
              <a:rPr lang="ru-RU" sz="2300" dirty="0" smtClean="0"/>
              <a:t>ступеней,  </a:t>
            </a:r>
            <a:r>
              <a:rPr lang="ru-RU" sz="2300" dirty="0" smtClean="0"/>
              <a:t>различающихся </a:t>
            </a:r>
          </a:p>
          <a:p>
            <a:pPr fontAlgn="base">
              <a:buNone/>
            </a:pPr>
            <a:r>
              <a:rPr lang="ru-RU" sz="2300" dirty="0" smtClean="0"/>
              <a:t>по </a:t>
            </a:r>
            <a:r>
              <a:rPr lang="ru-RU" sz="2300" dirty="0" smtClean="0"/>
              <a:t>высоте и </a:t>
            </a:r>
            <a:r>
              <a:rPr lang="ru-RU" sz="2300" dirty="0" smtClean="0"/>
              <a:t>ширине</a:t>
            </a:r>
            <a:r>
              <a:rPr lang="ru-RU" sz="2300" dirty="0" smtClean="0"/>
              <a:t>.</a:t>
            </a:r>
            <a:endParaRPr lang="ru-RU" sz="2300" dirty="0" smtClean="0"/>
          </a:p>
          <a:p>
            <a:pPr fontAlgn="base"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•</a:t>
            </a:r>
            <a:r>
              <a:rPr lang="ru-RU" sz="2300" dirty="0" smtClean="0"/>
              <a:t> Применение </a:t>
            </a:r>
            <a:r>
              <a:rPr lang="ru-RU" sz="2300" dirty="0" smtClean="0"/>
              <a:t>ступеней, </a:t>
            </a:r>
            <a:endParaRPr lang="ru-RU" sz="2300" dirty="0" smtClean="0"/>
          </a:p>
          <a:p>
            <a:pPr fontAlgn="base">
              <a:buNone/>
            </a:pPr>
            <a:r>
              <a:rPr lang="ru-RU" sz="2300" dirty="0" smtClean="0"/>
              <a:t>выполненных </a:t>
            </a:r>
            <a:r>
              <a:rPr lang="ru-RU" sz="2300" dirty="0" smtClean="0"/>
              <a:t>из прозрачных </a:t>
            </a:r>
            <a:endParaRPr lang="ru-RU" sz="2300" dirty="0" smtClean="0"/>
          </a:p>
          <a:p>
            <a:pPr fontAlgn="base">
              <a:buNone/>
            </a:pPr>
            <a:r>
              <a:rPr lang="ru-RU" sz="2300" dirty="0" smtClean="0"/>
              <a:t>и </a:t>
            </a:r>
            <a:r>
              <a:rPr lang="ru-RU" sz="2300" dirty="0" smtClean="0"/>
              <a:t>полированных </a:t>
            </a:r>
            <a:r>
              <a:rPr lang="ru-RU" sz="2300" dirty="0" smtClean="0"/>
              <a:t>материалов.</a:t>
            </a:r>
            <a:r>
              <a:rPr lang="ru-RU" sz="2300" dirty="0" smtClean="0"/>
              <a:t/>
            </a:r>
            <a:br>
              <a:rPr lang="ru-RU" sz="2300" dirty="0" smtClean="0"/>
            </a:br>
            <a:endParaRPr lang="ru-RU" sz="2300" dirty="0" smtClean="0"/>
          </a:p>
          <a:p>
            <a:pPr fontAlgn="base">
              <a:buNone/>
            </a:pPr>
            <a:r>
              <a:rPr lang="ru-RU" sz="2300" dirty="0" smtClean="0"/>
              <a:t>• На </a:t>
            </a:r>
            <a:r>
              <a:rPr lang="ru-RU" sz="2300" dirty="0" err="1" smtClean="0"/>
              <a:t>проступях</a:t>
            </a:r>
            <a:r>
              <a:rPr lang="ru-RU" sz="2300" dirty="0" smtClean="0"/>
              <a:t> краевых ступеней </a:t>
            </a:r>
            <a:r>
              <a:rPr lang="ru-RU" sz="2300" dirty="0" smtClean="0"/>
              <a:t> - </a:t>
            </a:r>
          </a:p>
          <a:p>
            <a:pPr fontAlgn="base">
              <a:buNone/>
            </a:pPr>
            <a:r>
              <a:rPr lang="ru-RU" sz="2300" dirty="0" smtClean="0"/>
              <a:t>должны быть нанесены одна </a:t>
            </a:r>
            <a:r>
              <a:rPr lang="ru-RU" sz="2300" dirty="0" smtClean="0"/>
              <a:t>или </a:t>
            </a:r>
            <a:endParaRPr lang="ru-RU" sz="2300" dirty="0" smtClean="0"/>
          </a:p>
          <a:p>
            <a:pPr fontAlgn="base">
              <a:buNone/>
            </a:pPr>
            <a:r>
              <a:rPr lang="ru-RU" sz="2300" dirty="0" smtClean="0"/>
              <a:t>несколько </a:t>
            </a:r>
            <a:r>
              <a:rPr lang="ru-RU" sz="2300" dirty="0" smtClean="0">
                <a:solidFill>
                  <a:srgbClr val="0070C0"/>
                </a:solidFill>
              </a:rPr>
              <a:t>противоскользящих </a:t>
            </a:r>
            <a:r>
              <a:rPr lang="ru-RU" sz="2300" dirty="0" smtClean="0">
                <a:solidFill>
                  <a:srgbClr val="0070C0"/>
                </a:solidFill>
              </a:rPr>
              <a:t>полос</a:t>
            </a:r>
            <a:r>
              <a:rPr lang="ru-RU" sz="2300" dirty="0" smtClean="0"/>
              <a:t>, </a:t>
            </a:r>
            <a:endParaRPr lang="ru-RU" sz="2300" dirty="0" smtClean="0"/>
          </a:p>
          <a:p>
            <a:pPr fontAlgn="base">
              <a:buNone/>
            </a:pPr>
            <a:r>
              <a:rPr lang="ru-RU" sz="2300" dirty="0" smtClean="0"/>
              <a:t>контрастных </a:t>
            </a:r>
            <a:r>
              <a:rPr lang="ru-RU" sz="2300" dirty="0" smtClean="0"/>
              <a:t>с поверхностью ступени, </a:t>
            </a:r>
            <a:endParaRPr lang="ru-RU" sz="2300" dirty="0" smtClean="0"/>
          </a:p>
          <a:p>
            <a:pPr fontAlgn="base">
              <a:buNone/>
            </a:pPr>
            <a:r>
              <a:rPr lang="ru-RU" sz="2300" dirty="0" smtClean="0"/>
              <a:t>как </a:t>
            </a:r>
            <a:r>
              <a:rPr lang="ru-RU" sz="2300" dirty="0" smtClean="0"/>
              <a:t>правило, желтого </a:t>
            </a:r>
            <a:r>
              <a:rPr lang="ru-RU" sz="2300" dirty="0" smtClean="0"/>
              <a:t>цвета </a:t>
            </a:r>
          </a:p>
          <a:p>
            <a:pPr fontAlgn="base">
              <a:buNone/>
            </a:pPr>
            <a:r>
              <a:rPr lang="ru-RU" sz="2300" dirty="0" smtClean="0"/>
              <a:t>- шириной </a:t>
            </a:r>
            <a:r>
              <a:rPr lang="ru-RU" sz="2300" dirty="0" smtClean="0">
                <a:solidFill>
                  <a:srgbClr val="0070C0"/>
                </a:solidFill>
              </a:rPr>
              <a:t>0,08-0,1 м</a:t>
            </a:r>
            <a:r>
              <a:rPr lang="ru-RU" sz="2300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86808" cy="7254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ЛЕСТНИЦЫ ВНУТРИ ЗДАНИЯ. ОБЩИЕ ТРЕБОВАНИЯ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857232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None/>
            </a:pPr>
            <a:r>
              <a:rPr lang="ru-RU" dirty="0" smtClean="0"/>
              <a:t>• Ширина проступи (горизонтальная часть ступени) - </a:t>
            </a:r>
            <a:r>
              <a:rPr lang="ru-RU" dirty="0" smtClean="0">
                <a:solidFill>
                  <a:srgbClr val="0070C0"/>
                </a:solidFill>
              </a:rPr>
              <a:t>0,28 до 0,35 м. </a:t>
            </a:r>
          </a:p>
          <a:p>
            <a:pPr fontAlgn="base">
              <a:buNone/>
            </a:pPr>
            <a:r>
              <a:rPr lang="ru-RU" dirty="0" smtClean="0"/>
              <a:t>• Высота </a:t>
            </a:r>
            <a:r>
              <a:rPr lang="ru-RU" dirty="0" err="1" smtClean="0"/>
              <a:t>подступенка</a:t>
            </a:r>
            <a:r>
              <a:rPr lang="ru-RU" dirty="0" smtClean="0"/>
              <a:t>  (вертикальная часть ступени) – </a:t>
            </a:r>
            <a:r>
              <a:rPr lang="ru-RU" dirty="0" smtClean="0">
                <a:solidFill>
                  <a:srgbClr val="0070C0"/>
                </a:solidFill>
              </a:rPr>
              <a:t>0,13 до 0,17 м. </a:t>
            </a:r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6" name="Рисунок 5" descr="ЛЕСТНИЦА ВНУТРИ ТЦ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40576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4792869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Здания следует оборудовать пассажирскими лифтами, доступными для инвалидов и МГН, и/или подъемными платформами в целях обеспечения их доступа на этажи выше или ниже этажа основного входа в здание (первого этажа</a:t>
            </a:r>
            <a:r>
              <a:rPr lang="ru-RU" sz="2000" dirty="0" smtClean="0"/>
              <a:t>).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Следует </a:t>
            </a:r>
            <a:r>
              <a:rPr lang="ru-RU" sz="2000" dirty="0" smtClean="0"/>
              <a:t>применять пассажирские лифты с размерами кабины, обеспечивающими размещение инвалида на кресле-коляске с сопровождающим лицом,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 smtClean="0"/>
              <a:t>но </a:t>
            </a:r>
            <a:r>
              <a:rPr lang="ru-RU" sz="2000" dirty="0" smtClean="0">
                <a:solidFill>
                  <a:srgbClr val="0070C0"/>
                </a:solidFill>
              </a:rPr>
              <a:t>не </a:t>
            </a:r>
            <a:r>
              <a:rPr lang="ru-RU" sz="2000" dirty="0" smtClean="0">
                <a:solidFill>
                  <a:srgbClr val="0070C0"/>
                </a:solidFill>
              </a:rPr>
              <a:t>менее </a:t>
            </a:r>
            <a:r>
              <a:rPr lang="ru-RU" sz="2000" dirty="0" smtClean="0">
                <a:solidFill>
                  <a:srgbClr val="0070C0"/>
                </a:solidFill>
              </a:rPr>
              <a:t>1100 </a:t>
            </a:r>
            <a:r>
              <a:rPr lang="ru-RU" sz="2000" dirty="0" err="1" smtClean="0">
                <a:solidFill>
                  <a:srgbClr val="0070C0"/>
                </a:solidFill>
              </a:rPr>
              <a:t>х</a:t>
            </a:r>
            <a:r>
              <a:rPr lang="ru-RU" sz="2000" dirty="0" smtClean="0">
                <a:solidFill>
                  <a:srgbClr val="0070C0"/>
                </a:solidFill>
              </a:rPr>
              <a:t> 1400 </a:t>
            </a:r>
            <a:r>
              <a:rPr lang="ru-RU" sz="2000" dirty="0" smtClean="0">
                <a:solidFill>
                  <a:srgbClr val="0070C0"/>
                </a:solidFill>
              </a:rPr>
              <a:t>мм</a:t>
            </a:r>
            <a:r>
              <a:rPr lang="ru-RU" sz="2000" dirty="0" smtClean="0"/>
              <a:t> (</a:t>
            </a:r>
            <a:r>
              <a:rPr lang="ru-RU" sz="2000" dirty="0" smtClean="0"/>
              <a:t>ширина </a:t>
            </a:r>
            <a:r>
              <a:rPr lang="ru-RU" sz="2000" dirty="0" err="1" smtClean="0"/>
              <a:t>х</a:t>
            </a:r>
            <a:r>
              <a:rPr lang="ru-RU" sz="2000" dirty="0" smtClean="0"/>
              <a:t> глубина).</a:t>
            </a:r>
          </a:p>
          <a:p>
            <a:endParaRPr lang="ru-RU" sz="2000" dirty="0" smtClean="0"/>
          </a:p>
          <a:p>
            <a:r>
              <a:rPr lang="ru-RU" sz="2000" dirty="0" smtClean="0"/>
              <a:t>Эскалаторы </a:t>
            </a:r>
            <a:r>
              <a:rPr lang="ru-RU" sz="2000" dirty="0" smtClean="0"/>
              <a:t>и пассажирские конвейеры для безопасности людей с нарушением зрения должны быть оснащены </a:t>
            </a:r>
            <a:r>
              <a:rPr lang="ru-RU" sz="2000" dirty="0" smtClean="0">
                <a:solidFill>
                  <a:srgbClr val="0070C0"/>
                </a:solidFill>
              </a:rPr>
              <a:t>предупреждающими тактильно-контрастными напольными указателями</a:t>
            </a:r>
            <a:r>
              <a:rPr lang="ru-RU" sz="2000" dirty="0" smtClean="0"/>
              <a:t> у каждого края.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43998" cy="7858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ЛИФТЫ,  ЭСКАЛАТОРЫ.  ОБЩИЕ ТРЕБОВАНИЯ.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8572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/>
              <a:t>	Туалетные помещения в зданиях ТЦ могут быть организованы в форме:  ДОСТУПНОЙ и УНИВЕРСАЛЬНОЙ кабины</a:t>
            </a:r>
            <a:endParaRPr lang="ru-RU" sz="2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САНИТАРНО-БЫТОВЫЕ  ПОМЕЩЕНИЯ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968822"/>
          <a:ext cx="8572560" cy="4532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1"/>
                <a:gridCol w="3143272"/>
                <a:gridCol w="3714777"/>
              </a:tblGrid>
              <a:tr h="689602">
                <a:tc>
                  <a:txBody>
                    <a:bodyPr/>
                    <a:lstStyle/>
                    <a:p>
                      <a:r>
                        <a:rPr lang="ru-RU" dirty="0" smtClean="0"/>
                        <a:t>вид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ДОСТУПНАЯ</a:t>
                      </a:r>
                      <a:r>
                        <a:rPr lang="ru-RU" baseline="0" dirty="0" smtClean="0"/>
                        <a:t>  КАБИНА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УНИВЕРСАЛЬНАЯ  КАБИНА</a:t>
                      </a:r>
                      <a:endParaRPr lang="ru-RU" dirty="0"/>
                    </a:p>
                  </a:txBody>
                  <a:tcPr/>
                </a:tc>
              </a:tr>
              <a:tr h="1576575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Специализированная</a:t>
                      </a:r>
                      <a:r>
                        <a:rPr lang="ru-RU" baseline="0" dirty="0" smtClean="0"/>
                        <a:t> кабина </a:t>
                      </a:r>
                      <a:r>
                        <a:rPr lang="ru-RU" b="1" baseline="0" dirty="0" smtClean="0"/>
                        <a:t>в общем блоке кабин уборных</a:t>
                      </a:r>
                    </a:p>
                    <a:p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Отдельная</a:t>
                      </a:r>
                      <a:r>
                        <a:rPr lang="ru-RU" dirty="0" smtClean="0"/>
                        <a:t> специализированная уборная.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не далее 40 м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основной зоны оказания услуг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8514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Размер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менее: </a:t>
                      </a: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1,65 </a:t>
                      </a:r>
                      <a:r>
                        <a:rPr lang="ru-RU" dirty="0" err="1" smtClean="0">
                          <a:solidFill>
                            <a:srgbClr val="C00000"/>
                          </a:solidFill>
                        </a:rPr>
                        <a:t>х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2,2 м</a:t>
                      </a:r>
                    </a:p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менее:</a:t>
                      </a: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2,2 </a:t>
                      </a:r>
                      <a:r>
                        <a:rPr lang="ru-RU" dirty="0" err="1" smtClean="0">
                          <a:solidFill>
                            <a:srgbClr val="C00000"/>
                          </a:solidFill>
                        </a:rPr>
                        <a:t>х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2,25 м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80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 кабин: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5% </a:t>
                      </a:r>
                      <a:r>
                        <a:rPr lang="ru-RU" dirty="0" smtClean="0"/>
                        <a:t>от общего числа кабин уборных, </a:t>
                      </a: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но не менее 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 на 15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на креслах-колясках, 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но не менее 1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481328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•</a:t>
            </a:r>
            <a:r>
              <a:rPr lang="ru-RU" sz="2400" dirty="0" smtClean="0"/>
              <a:t> Свободное пространство сбоку от унитаза – </a:t>
            </a:r>
            <a:r>
              <a:rPr lang="ru-RU" sz="2400" dirty="0" smtClean="0">
                <a:solidFill>
                  <a:srgbClr val="0070C0"/>
                </a:solidFill>
              </a:rPr>
              <a:t>0,8м.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•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Внутри свободное пространство </a:t>
            </a:r>
            <a:r>
              <a:rPr lang="ru-RU" sz="2400" dirty="0" smtClean="0">
                <a:solidFill>
                  <a:srgbClr val="0070C0"/>
                </a:solidFill>
              </a:rPr>
              <a:t>диаметром 1,4м </a:t>
            </a:r>
            <a:r>
              <a:rPr lang="ru-RU" sz="2400" dirty="0" smtClean="0"/>
              <a:t>для разворота кресла-коляски.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•</a:t>
            </a:r>
            <a:r>
              <a:rPr lang="ru-RU" sz="2400" dirty="0" smtClean="0"/>
              <a:t> Ширина проема двери  - </a:t>
            </a:r>
            <a:r>
              <a:rPr lang="ru-RU" sz="2400" dirty="0" smtClean="0">
                <a:solidFill>
                  <a:srgbClr val="0070C0"/>
                </a:solidFill>
              </a:rPr>
              <a:t>0,9 м.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•</a:t>
            </a:r>
            <a:r>
              <a:rPr lang="ru-RU" sz="2400" dirty="0" smtClean="0"/>
              <a:t> Дверь должна открываться наружу, иметь возможность отпирания снаружи.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•</a:t>
            </a:r>
            <a:r>
              <a:rPr lang="ru-RU" sz="2400" dirty="0" smtClean="0"/>
              <a:t> У двери со стороны ручки – </a:t>
            </a:r>
            <a:r>
              <a:rPr lang="ru-RU" sz="2400" dirty="0" smtClean="0">
                <a:solidFill>
                  <a:srgbClr val="0070C0"/>
                </a:solidFill>
              </a:rPr>
              <a:t>информационные таблички</a:t>
            </a:r>
            <a:r>
              <a:rPr lang="ru-RU" sz="2400" dirty="0" smtClean="0"/>
              <a:t> (рельефно-графические и рельефно-точечные) на высоте – </a:t>
            </a:r>
            <a:r>
              <a:rPr lang="ru-RU" sz="2400" dirty="0" smtClean="0">
                <a:solidFill>
                  <a:srgbClr val="0070C0"/>
                </a:solidFill>
              </a:rPr>
              <a:t>1,2 – 1,6 м </a:t>
            </a:r>
            <a:r>
              <a:rPr lang="ru-RU" sz="2400" dirty="0" smtClean="0"/>
              <a:t>от уровня пола.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•</a:t>
            </a:r>
            <a:r>
              <a:rPr lang="ru-RU" sz="2400" dirty="0" smtClean="0"/>
              <a:t> Система тревожной </a:t>
            </a:r>
            <a:r>
              <a:rPr lang="ru-RU" sz="2400" dirty="0" smtClean="0">
                <a:solidFill>
                  <a:srgbClr val="0070C0"/>
                </a:solidFill>
              </a:rPr>
              <a:t>сигнализации</a:t>
            </a:r>
            <a:r>
              <a:rPr lang="ru-RU" sz="2400" dirty="0" smtClean="0"/>
              <a:t> или двусторонней обратной связи.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ДОСТУПНАЯ И УНИВЕРСАЛЬНАЯ КАБИНА. ОБЩИЕ </a:t>
            </a:r>
            <a:r>
              <a:rPr lang="ru-RU" sz="3200" smtClean="0">
                <a:solidFill>
                  <a:srgbClr val="C00000"/>
                </a:solidFill>
              </a:rPr>
              <a:t>ТРЕБОВАНИЯ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ГАЗ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94370" cy="3174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4810" y="285728"/>
            <a:ext cx="5357850" cy="5714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ЗОНА ЦЕЛЕВОГО 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НАЗНАЧЕНИЯ</a:t>
            </a:r>
            <a:r>
              <a:rPr lang="ru-RU" sz="2400" dirty="0" smtClean="0">
                <a:solidFill>
                  <a:srgbClr val="C00000"/>
                </a:solidFill>
              </a:rPr>
              <a:t>. </a:t>
            </a:r>
            <a:r>
              <a:rPr lang="ru-RU" sz="2400" dirty="0" smtClean="0">
                <a:solidFill>
                  <a:srgbClr val="C00000"/>
                </a:solidFill>
              </a:rPr>
              <a:t>ОБЩИЕ </a:t>
            </a:r>
            <a:r>
              <a:rPr lang="ru-RU" sz="2400" dirty="0" smtClean="0">
                <a:solidFill>
                  <a:srgbClr val="C00000"/>
                </a:solidFill>
              </a:rPr>
              <a:t>ТРЕБОВАНИЯ.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1071546"/>
            <a:ext cx="4500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•</a:t>
            </a:r>
            <a:r>
              <a:rPr lang="ru-RU" dirty="0" smtClean="0"/>
              <a:t> В </a:t>
            </a:r>
            <a:r>
              <a:rPr lang="ru-RU" dirty="0" smtClean="0"/>
              <a:t>расчетно-кассовой зоне должно </a:t>
            </a:r>
            <a:r>
              <a:rPr lang="ru-RU" dirty="0" smtClean="0"/>
              <a:t>быть </a:t>
            </a:r>
            <a:r>
              <a:rPr lang="ru-RU" dirty="0" smtClean="0">
                <a:solidFill>
                  <a:srgbClr val="0070C0"/>
                </a:solidFill>
              </a:rPr>
              <a:t>не </a:t>
            </a:r>
            <a:r>
              <a:rPr lang="ru-RU" dirty="0" smtClean="0">
                <a:solidFill>
                  <a:srgbClr val="0070C0"/>
                </a:solidFill>
              </a:rPr>
              <a:t>менее одного </a:t>
            </a:r>
            <a:r>
              <a:rPr lang="ru-RU" dirty="0" smtClean="0"/>
              <a:t>доступного </a:t>
            </a:r>
            <a:r>
              <a:rPr lang="ru-RU" dirty="0" smtClean="0"/>
              <a:t>контрольно-кассового </a:t>
            </a:r>
            <a:r>
              <a:rPr lang="ru-RU" dirty="0" smtClean="0"/>
              <a:t>аппарата.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• </a:t>
            </a:r>
            <a:r>
              <a:rPr lang="ru-RU" dirty="0" smtClean="0"/>
              <a:t>Ширина </a:t>
            </a:r>
            <a:r>
              <a:rPr lang="ru-RU" dirty="0" smtClean="0"/>
              <a:t>прохода около контрольно-кассового аппарата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smtClean="0">
                <a:solidFill>
                  <a:srgbClr val="0070C0"/>
                </a:solidFill>
              </a:rPr>
              <a:t>не </a:t>
            </a:r>
            <a:r>
              <a:rPr lang="ru-RU" dirty="0" smtClean="0">
                <a:solidFill>
                  <a:srgbClr val="0070C0"/>
                </a:solidFill>
              </a:rPr>
              <a:t>менее 1,2 м.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85918" y="3714752"/>
          <a:ext cx="5524496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28812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ОБЩЕЕ  ЧИСЛО ПРОХОДОВ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  ДОСТУПНЫХ ПРОХОДОВ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9-15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3+2% дополнительных проходов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5786" y="3286124"/>
            <a:ext cx="757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ЧИСЛО ДОСТУПНЫХ ПРОХОДОВ В РАСЧЕТНО-КАССОВОЙ ЗОНЕ: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8rXU0Gy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2968" y="0"/>
            <a:ext cx="3921032" cy="228599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ТИПЫ БАРЬЕРОВ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2402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b="1" dirty="0" smtClean="0"/>
              <a:t>Физические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b="1" dirty="0" smtClean="0"/>
              <a:t>Информационные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	(нет понимания куда идти)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b="1" dirty="0" smtClean="0"/>
              <a:t>Операционные</a:t>
            </a:r>
            <a:r>
              <a:rPr lang="ru-RU" dirty="0" smtClean="0"/>
              <a:t> (менеджмент)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b="1" dirty="0" smtClean="0"/>
              <a:t>Коммуникационные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	(нетактичное отношение).</a:t>
            </a:r>
            <a:endParaRPr lang="ru-RU" dirty="0"/>
          </a:p>
        </p:txBody>
      </p:sp>
      <p:pic>
        <p:nvPicPr>
          <p:cNvPr id="6" name="Рисунок 5" descr="FF2fhw2AJ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000240"/>
            <a:ext cx="2500330" cy="2500330"/>
          </a:xfrm>
          <a:prstGeom prst="rect">
            <a:avLst/>
          </a:prstGeom>
        </p:spPr>
      </p:pic>
      <p:pic>
        <p:nvPicPr>
          <p:cNvPr id="10" name="Рисунок 9" descr="ZXdy7k1t9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4161240"/>
            <a:ext cx="2833707" cy="2125280"/>
          </a:xfrm>
          <a:prstGeom prst="rect">
            <a:avLst/>
          </a:prstGeom>
        </p:spPr>
      </p:pic>
      <p:pic>
        <p:nvPicPr>
          <p:cNvPr id="9" name="Рисунок 8" descr="x6NYbbPCzU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4338640"/>
            <a:ext cx="2519360" cy="2519360"/>
          </a:xfrm>
          <a:prstGeom prst="rect">
            <a:avLst/>
          </a:prstGeom>
        </p:spPr>
      </p:pic>
      <p:pic>
        <p:nvPicPr>
          <p:cNvPr id="17" name="Рисунок 16" descr="x5oyiUe24D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214818"/>
            <a:ext cx="2714612" cy="14287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Ц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42852"/>
            <a:ext cx="6235234" cy="3242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43438" y="5072074"/>
            <a:ext cx="4214842" cy="157815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Докладчик: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Координатор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направления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ДОСТУПНАЯ СРЕДА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РО ВОРДИ РТ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sz="2800" dirty="0" smtClean="0"/>
              <a:t>Григорьева </a:t>
            </a:r>
            <a:r>
              <a:rPr lang="ru-RU" sz="2800" dirty="0" smtClean="0"/>
              <a:t>М. 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28612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 ЗА 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571744"/>
            <a:ext cx="5286412" cy="40005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	1. ИНВАЛИДЫ: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•</a:t>
            </a:r>
            <a:r>
              <a:rPr lang="ru-RU" dirty="0" smtClean="0"/>
              <a:t> передвигающиеся на креслах колясках — К</a:t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•</a:t>
            </a:r>
            <a:r>
              <a:rPr lang="ru-RU" dirty="0" smtClean="0"/>
              <a:t> с нарушением опорно-двигательного аппарата - О</a:t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•</a:t>
            </a:r>
            <a:r>
              <a:rPr lang="ru-RU" dirty="0" smtClean="0"/>
              <a:t> с нарушением зрения — С</a:t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• </a:t>
            </a:r>
            <a:r>
              <a:rPr lang="ru-RU" dirty="0" smtClean="0"/>
              <a:t>с нарушением слуха — Г</a:t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•</a:t>
            </a:r>
            <a:r>
              <a:rPr lang="ru-RU" dirty="0" smtClean="0"/>
              <a:t> с нарушением умственного развития -У</a:t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2. ЛЮДИ С ВРЕМЕННЫМИ ТРАВМАМИ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93978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Маломобильные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группы населения МГН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трав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7588" y="4402291"/>
            <a:ext cx="3362130" cy="224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нвали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187713"/>
            <a:ext cx="3356884" cy="224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934034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Это люди, испытывающие затруднения при самостоятельном передвижении, получении услуги, необходимой информации или при ориентировании в пространстве</a:t>
            </a:r>
            <a:r>
              <a:rPr lang="ru-RU" dirty="0" smtClean="0"/>
              <a:t>.  </a:t>
            </a:r>
            <a:r>
              <a:rPr lang="ru-RU" sz="2200" dirty="0" smtClean="0"/>
              <a:t>К ним относятся:</a:t>
            </a:r>
            <a:endParaRPr lang="ru-RU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643966" cy="582618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Маломобильные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группы населения МГН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28604"/>
            <a:ext cx="8501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1071547"/>
            <a:ext cx="5143536" cy="27146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3. ЛЮДИ ПОЖИЛОГО ВОЗРАСТА</a:t>
            </a:r>
          </a:p>
          <a:p>
            <a:pPr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4. ЛЮДИ С ДЕТСКИМИ КОЛЯСКАМИ и БАГАЖОМ.</a:t>
            </a:r>
          </a:p>
          <a:p>
            <a:pPr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5. БЕРЕМЕННЫЕ ЖЕНЩИНЫ И РОДИТЕЛИ С ДЕТЬМИ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беременны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071810"/>
            <a:ext cx="4286280" cy="247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с детской  коляск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857232"/>
            <a:ext cx="396480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пожилые люди в тц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3607595"/>
            <a:ext cx="5072098" cy="253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286380" y="6345816"/>
            <a:ext cx="31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п.3.21 СП 59.13330.2016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НПА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4442" y="1"/>
            <a:ext cx="3229558" cy="22145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6000792" cy="1857388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rgbClr val="C00000"/>
                </a:solidFill>
              </a:rPr>
              <a:t>НОРМАТИВНО-ПРАВОВОЕ РЕГУЛИРОВАНИЕ ОРГАНИЗАЦИИ БЕЗБАРЬЕРНОЙ СРЕДЫ в РФ</a:t>
            </a:r>
            <a:br>
              <a:rPr lang="ru-RU" sz="2800" b="0" dirty="0" smtClean="0">
                <a:solidFill>
                  <a:srgbClr val="C00000"/>
                </a:solidFill>
              </a:rPr>
            </a:br>
            <a:r>
              <a:rPr lang="ru-RU" sz="2800" b="0" dirty="0" smtClean="0">
                <a:solidFill>
                  <a:srgbClr val="0070C0"/>
                </a:solidFill>
              </a:rPr>
              <a:t>на предприятиях торговли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000241"/>
            <a:ext cx="86439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Конституция определяет Российскую Федерацию как социальное государство, политика которого направлена на создание условий,  </a:t>
            </a:r>
            <a:r>
              <a:rPr lang="ru-RU" dirty="0" smtClean="0"/>
              <a:t>обеспечивающих </a:t>
            </a:r>
            <a:r>
              <a:rPr lang="ru-RU" dirty="0"/>
              <a:t>достойную жизнь и свободное развитие человека, а также обеспечивается государственная поддержка семьи, </a:t>
            </a:r>
            <a:r>
              <a:rPr lang="ru-RU" dirty="0" smtClean="0"/>
              <a:t>материнства</a:t>
            </a:r>
            <a:r>
              <a:rPr lang="ru-RU" dirty="0"/>
              <a:t>, отцовства и детства, инвалидов и пожилых граждан, </a:t>
            </a:r>
            <a:r>
              <a:rPr lang="ru-RU" dirty="0" smtClean="0"/>
              <a:t>развивается система </a:t>
            </a:r>
            <a:r>
              <a:rPr lang="ru-RU" dirty="0"/>
              <a:t>социальных служб, устанавливаются </a:t>
            </a:r>
            <a:r>
              <a:rPr lang="ru-RU" dirty="0" smtClean="0"/>
              <a:t>государственные </a:t>
            </a:r>
            <a:r>
              <a:rPr lang="ru-RU" dirty="0"/>
              <a:t>пенсии, пособия и иные гарантии социальной </a:t>
            </a:r>
            <a:r>
              <a:rPr lang="ru-RU" dirty="0" smtClean="0"/>
              <a:t>защиты.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4071942"/>
            <a:ext cx="8072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Федеральные законы: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•</a:t>
            </a:r>
            <a:r>
              <a:rPr lang="ru-RU" dirty="0" smtClean="0"/>
              <a:t> №181-ФЗ «О </a:t>
            </a:r>
            <a:r>
              <a:rPr lang="ru-RU" dirty="0"/>
              <a:t>социальной защите инвалидов в Российской </a:t>
            </a:r>
            <a:r>
              <a:rPr lang="ru-RU" dirty="0" smtClean="0"/>
              <a:t>Федерации» </a:t>
            </a:r>
            <a:r>
              <a:rPr lang="ru-RU" dirty="0"/>
              <a:t>о</a:t>
            </a:r>
            <a:r>
              <a:rPr lang="ru-RU" dirty="0" smtClean="0"/>
              <a:t>т 24.11.1995 </a:t>
            </a:r>
            <a:r>
              <a:rPr lang="ru-RU" dirty="0" smtClean="0">
                <a:solidFill>
                  <a:srgbClr val="0070C0"/>
                </a:solidFill>
              </a:rPr>
              <a:t>(статьи 15-16).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• </a:t>
            </a:r>
            <a:r>
              <a:rPr lang="ru-RU" dirty="0" smtClean="0"/>
              <a:t>№384-ФЗ «Технический регламент о безопасности зданий и сооружений» от 31.12.2209 </a:t>
            </a:r>
            <a:r>
              <a:rPr lang="ru-RU" dirty="0" smtClean="0">
                <a:solidFill>
                  <a:srgbClr val="0070C0"/>
                </a:solidFill>
              </a:rPr>
              <a:t>(статьи 12,30).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• </a:t>
            </a:r>
            <a:r>
              <a:rPr lang="ru-RU" dirty="0" smtClean="0"/>
              <a:t>Градостроительный кодекс РФ </a:t>
            </a:r>
            <a:r>
              <a:rPr lang="ru-RU" dirty="0" smtClean="0">
                <a:solidFill>
                  <a:srgbClr val="0070C0"/>
                </a:solidFill>
              </a:rPr>
              <a:t>(статья 2).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город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413150"/>
            <a:ext cx="7143768" cy="4444849"/>
          </a:xfrm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864399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СВОДЫ ПРАВИЛ: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•</a:t>
            </a:r>
            <a:r>
              <a:rPr lang="ru-RU" dirty="0" smtClean="0"/>
              <a:t> </a:t>
            </a:r>
            <a:r>
              <a:rPr lang="ru-RU" b="1" dirty="0" smtClean="0"/>
              <a:t>СП 59.13330.2016 </a:t>
            </a:r>
            <a:r>
              <a:rPr lang="ru-RU" dirty="0" smtClean="0"/>
              <a:t>«Доступность зданий и сооружений для МГН».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•</a:t>
            </a:r>
            <a:r>
              <a:rPr lang="ru-RU" dirty="0" smtClean="0"/>
              <a:t> </a:t>
            </a:r>
            <a:r>
              <a:rPr lang="ru-RU" b="1" dirty="0" smtClean="0"/>
              <a:t>СП 59.13330.2020 </a:t>
            </a:r>
            <a:r>
              <a:rPr lang="ru-RU" dirty="0" smtClean="0"/>
              <a:t>«Доступность зданий и сооружений для МГН» </a:t>
            </a:r>
            <a:r>
              <a:rPr lang="ru-RU" dirty="0" smtClean="0">
                <a:solidFill>
                  <a:srgbClr val="0070C0"/>
                </a:solidFill>
              </a:rPr>
              <a:t>(вводится с 01.07.2021).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•</a:t>
            </a:r>
            <a:r>
              <a:rPr lang="ru-RU" b="1" dirty="0" smtClean="0"/>
              <a:t>СП</a:t>
            </a:r>
            <a:r>
              <a:rPr lang="ru-RU" dirty="0" smtClean="0"/>
              <a:t> </a:t>
            </a:r>
            <a:r>
              <a:rPr lang="ru-RU" b="1" dirty="0" smtClean="0"/>
              <a:t>35.101.2001</a:t>
            </a:r>
            <a:r>
              <a:rPr lang="ru-RU" dirty="0" smtClean="0"/>
              <a:t>  «Проектирование зданий и сооружений с учетом доступности для МГН. Общие положения».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• </a:t>
            </a:r>
            <a:r>
              <a:rPr lang="ru-RU" b="1" dirty="0" smtClean="0"/>
              <a:t>СП</a:t>
            </a:r>
            <a:r>
              <a:rPr lang="ru-RU" dirty="0" smtClean="0"/>
              <a:t> </a:t>
            </a:r>
            <a:r>
              <a:rPr lang="ru-RU" b="1" dirty="0" smtClean="0"/>
              <a:t>138</a:t>
            </a:r>
            <a:r>
              <a:rPr lang="ru-RU" dirty="0" smtClean="0"/>
              <a:t>.</a:t>
            </a:r>
            <a:r>
              <a:rPr lang="ru-RU" b="1" dirty="0" smtClean="0"/>
              <a:t>13330</a:t>
            </a:r>
            <a:r>
              <a:rPr lang="ru-RU" dirty="0" smtClean="0"/>
              <a:t>.</a:t>
            </a:r>
            <a:r>
              <a:rPr lang="ru-RU" b="1" dirty="0" smtClean="0"/>
              <a:t>2012</a:t>
            </a:r>
            <a:r>
              <a:rPr lang="ru-RU" dirty="0" smtClean="0"/>
              <a:t>  «Общественные здания и сооружения, доступные МГН. Правила проектирования».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•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/>
              <a:t>СП</a:t>
            </a:r>
            <a:r>
              <a:rPr lang="ru-RU" dirty="0" smtClean="0"/>
              <a:t> </a:t>
            </a:r>
            <a:r>
              <a:rPr lang="ru-RU" b="1" dirty="0" smtClean="0"/>
              <a:t>118</a:t>
            </a:r>
            <a:r>
              <a:rPr lang="ru-RU" dirty="0" smtClean="0"/>
              <a:t>.</a:t>
            </a:r>
            <a:r>
              <a:rPr lang="ru-RU" b="1" dirty="0" smtClean="0"/>
              <a:t>13330</a:t>
            </a:r>
            <a:r>
              <a:rPr lang="ru-RU" dirty="0" smtClean="0"/>
              <a:t>.</a:t>
            </a:r>
            <a:r>
              <a:rPr lang="ru-RU" b="1" dirty="0" smtClean="0"/>
              <a:t>2012 </a:t>
            </a:r>
            <a:r>
              <a:rPr lang="ru-RU" dirty="0" smtClean="0"/>
              <a:t>«Общественные здания и сооружения» </a:t>
            </a:r>
            <a:r>
              <a:rPr lang="ru-RU" dirty="0" smtClean="0">
                <a:solidFill>
                  <a:srgbClr val="0070C0"/>
                </a:solidFill>
              </a:rPr>
              <a:t>Актуализированная редакция </a:t>
            </a:r>
            <a:r>
              <a:rPr lang="ru-RU" dirty="0" err="1" smtClean="0">
                <a:solidFill>
                  <a:srgbClr val="0070C0"/>
                </a:solidFill>
              </a:rPr>
              <a:t>СНиП</a:t>
            </a:r>
            <a:r>
              <a:rPr lang="ru-RU" dirty="0" smtClean="0">
                <a:solidFill>
                  <a:srgbClr val="0070C0"/>
                </a:solidFill>
              </a:rPr>
              <a:t> 31-06-2009.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• </a:t>
            </a:r>
            <a:r>
              <a:rPr lang="ru-RU" b="1" dirty="0" smtClean="0"/>
              <a:t>СП</a:t>
            </a:r>
            <a:r>
              <a:rPr lang="ru-RU" dirty="0" smtClean="0"/>
              <a:t> </a:t>
            </a:r>
            <a:r>
              <a:rPr lang="ru-RU" b="1" dirty="0" smtClean="0"/>
              <a:t>1</a:t>
            </a:r>
            <a:r>
              <a:rPr lang="ru-RU" dirty="0" smtClean="0"/>
              <a:t>.</a:t>
            </a:r>
            <a:r>
              <a:rPr lang="ru-RU" b="1" dirty="0" smtClean="0"/>
              <a:t>13130</a:t>
            </a:r>
            <a:r>
              <a:rPr lang="ru-RU" dirty="0" smtClean="0"/>
              <a:t>.</a:t>
            </a:r>
            <a:r>
              <a:rPr lang="ru-RU" b="1" dirty="0" smtClean="0"/>
              <a:t>2020</a:t>
            </a:r>
            <a:r>
              <a:rPr lang="ru-RU" dirty="0" smtClean="0"/>
              <a:t>  «Системы противопожарной защиты. Эвакуационные пути и выходы».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 другие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НАЦИОНАЛЬНЫЕ  СТАНДАРТЫ: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• </a:t>
            </a:r>
            <a:r>
              <a:rPr lang="ru-RU" b="1" dirty="0" smtClean="0"/>
              <a:t>ГОСТ</a:t>
            </a:r>
            <a:r>
              <a:rPr lang="ru-RU" dirty="0" smtClean="0"/>
              <a:t> </a:t>
            </a:r>
            <a:r>
              <a:rPr lang="ru-RU" b="1" dirty="0" smtClean="0"/>
              <a:t>Р</a:t>
            </a:r>
            <a:r>
              <a:rPr lang="ru-RU" dirty="0" smtClean="0"/>
              <a:t> </a:t>
            </a:r>
            <a:r>
              <a:rPr lang="ru-RU" b="1" dirty="0" smtClean="0"/>
              <a:t>52875</a:t>
            </a:r>
            <a:r>
              <a:rPr lang="ru-RU" dirty="0" smtClean="0"/>
              <a:t>-</a:t>
            </a:r>
            <a:r>
              <a:rPr lang="ru-RU" b="1" dirty="0" smtClean="0"/>
              <a:t>2018  </a:t>
            </a:r>
            <a:r>
              <a:rPr lang="ru-RU" dirty="0" smtClean="0"/>
              <a:t>«Указатели тактильные наземные для инвалидов по зрению. Технические требования».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• </a:t>
            </a:r>
            <a:r>
              <a:rPr lang="ru-RU" b="1" dirty="0" smtClean="0"/>
              <a:t>ГОСТ</a:t>
            </a:r>
            <a:r>
              <a:rPr lang="ru-RU" dirty="0" smtClean="0"/>
              <a:t> </a:t>
            </a:r>
            <a:r>
              <a:rPr lang="ru-RU" b="1" dirty="0" smtClean="0"/>
              <a:t>34682</a:t>
            </a:r>
            <a:r>
              <a:rPr lang="ru-RU" dirty="0" smtClean="0"/>
              <a:t>.</a:t>
            </a:r>
            <a:r>
              <a:rPr lang="ru-RU" b="1" dirty="0" smtClean="0"/>
              <a:t>1</a:t>
            </a:r>
            <a:r>
              <a:rPr lang="ru-RU" dirty="0" smtClean="0"/>
              <a:t>-</a:t>
            </a:r>
            <a:r>
              <a:rPr lang="ru-RU" b="1" dirty="0" smtClean="0"/>
              <a:t>2020  </a:t>
            </a:r>
            <a:r>
              <a:rPr lang="ru-RU" dirty="0" smtClean="0"/>
              <a:t>«Платформы подъемные для инвалидов и других МГН. Требования безопасности к устройству и установке. </a:t>
            </a:r>
          </a:p>
          <a:p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dirty="0" smtClean="0">
                <a:solidFill>
                  <a:srgbClr val="0070C0"/>
                </a:solidFill>
              </a:rPr>
              <a:t>и другие</a:t>
            </a:r>
          </a:p>
          <a:p>
            <a:endParaRPr lang="ru-RU" dirty="0" smtClean="0"/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57298"/>
            <a:ext cx="8929718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2000" b="1" dirty="0" err="1" smtClean="0">
                <a:solidFill>
                  <a:srgbClr val="0070C0"/>
                </a:solidFill>
              </a:rPr>
              <a:t>КоАП</a:t>
            </a:r>
            <a:r>
              <a:rPr lang="ru-RU" sz="2000" b="1" dirty="0" smtClean="0">
                <a:solidFill>
                  <a:srgbClr val="0070C0"/>
                </a:solidFill>
              </a:rPr>
              <a:t> РФ ст. 5.43.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	</a:t>
            </a:r>
            <a:r>
              <a:rPr lang="ru-RU" sz="2000" dirty="0" smtClean="0"/>
              <a:t>Нарушение требований законодательства, предусматривающих выделение на автомобильных стоянках (остановках) мест для специальных автотранспортных средств инвалидов, влечет наложение административного штрафа </a:t>
            </a:r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0070C0"/>
                </a:solidFill>
              </a:rPr>
              <a:t>на должностных лиц </a:t>
            </a:r>
            <a:r>
              <a:rPr lang="ru-RU" sz="2000" dirty="0" smtClean="0"/>
              <a:t>в размере </a:t>
            </a:r>
            <a:r>
              <a:rPr lang="ru-RU" sz="2000" dirty="0" smtClean="0">
                <a:solidFill>
                  <a:srgbClr val="C00000"/>
                </a:solidFill>
              </a:rPr>
              <a:t>от 3000 до 5000</a:t>
            </a:r>
            <a:r>
              <a:rPr lang="ru-RU" sz="2000" dirty="0" smtClean="0"/>
              <a:t> рублей; </a:t>
            </a:r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0070C0"/>
                </a:solidFill>
              </a:rPr>
              <a:t>на юридических лиц</a:t>
            </a:r>
            <a:r>
              <a:rPr lang="ru-RU" sz="2000" dirty="0" smtClean="0"/>
              <a:t> - </a:t>
            </a:r>
            <a:r>
              <a:rPr lang="ru-RU" sz="2000" dirty="0" smtClean="0">
                <a:solidFill>
                  <a:srgbClr val="C00000"/>
                </a:solidFill>
              </a:rPr>
              <a:t>от 30 000 до 50 000</a:t>
            </a:r>
            <a:r>
              <a:rPr lang="ru-RU" sz="2000" dirty="0" smtClean="0"/>
              <a:t> рублей.</a:t>
            </a:r>
          </a:p>
          <a:p>
            <a:pPr>
              <a:buNone/>
            </a:pPr>
            <a:r>
              <a:rPr lang="ru-RU" sz="2000" dirty="0" smtClean="0"/>
              <a:t>	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КоАП</a:t>
            </a:r>
            <a:r>
              <a:rPr lang="ru-RU" sz="2000" b="1" dirty="0" smtClean="0">
                <a:solidFill>
                  <a:srgbClr val="0070C0"/>
                </a:solidFill>
              </a:rPr>
              <a:t> РФ ст. 9.13.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	</a:t>
            </a:r>
            <a:r>
              <a:rPr lang="ru-RU" sz="2000" dirty="0" smtClean="0"/>
              <a:t>Уклонение от исполнения требований к обеспечению доступности для инвалидов объектов социальной, инженерной и транспортной инфраструктур и предоставляемых услуг, влечет наложение административного штрафа </a:t>
            </a:r>
          </a:p>
          <a:p>
            <a:pPr>
              <a:buNone/>
            </a:pPr>
            <a:r>
              <a:rPr lang="ru-RU" sz="2000" dirty="0" smtClean="0"/>
              <a:t>		</a:t>
            </a:r>
            <a:r>
              <a:rPr lang="ru-RU" sz="2000" dirty="0" smtClean="0">
                <a:solidFill>
                  <a:srgbClr val="0070C0"/>
                </a:solidFill>
              </a:rPr>
              <a:t>на должностных лиц</a:t>
            </a:r>
            <a:r>
              <a:rPr lang="ru-RU" sz="2000" dirty="0" smtClean="0"/>
              <a:t> в размере </a:t>
            </a:r>
            <a:r>
              <a:rPr lang="ru-RU" sz="2000" dirty="0" smtClean="0">
                <a:solidFill>
                  <a:srgbClr val="C00000"/>
                </a:solidFill>
              </a:rPr>
              <a:t>от 2000 до 3000 </a:t>
            </a:r>
            <a:r>
              <a:rPr lang="ru-RU" sz="2000" dirty="0" smtClean="0"/>
              <a:t>рублей; </a:t>
            </a:r>
          </a:p>
          <a:p>
            <a:pPr>
              <a:buNone/>
            </a:pPr>
            <a:r>
              <a:rPr lang="ru-RU" sz="2000" dirty="0" smtClean="0"/>
              <a:t>			</a:t>
            </a:r>
            <a:r>
              <a:rPr lang="ru-RU" sz="2000" dirty="0" smtClean="0">
                <a:solidFill>
                  <a:srgbClr val="0070C0"/>
                </a:solidFill>
              </a:rPr>
              <a:t>на юридических лиц </a:t>
            </a:r>
            <a:r>
              <a:rPr lang="ru-RU" sz="2000" dirty="0" smtClean="0"/>
              <a:t>- от </a:t>
            </a:r>
            <a:r>
              <a:rPr lang="ru-RU" sz="2000" dirty="0" smtClean="0">
                <a:solidFill>
                  <a:srgbClr val="C00000"/>
                </a:solidFill>
              </a:rPr>
              <a:t>20 000 до 30 000 </a:t>
            </a:r>
            <a:r>
              <a:rPr lang="ru-RU" sz="2000" dirty="0" smtClean="0"/>
              <a:t>рублей.</a:t>
            </a: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C00000"/>
                </a:solidFill>
              </a:rPr>
              <a:t>ОТВЕТСТВЕННОСТЬ ЗА НЕСОБЛЮДЕНИЕ ТРЕБОВАНИЙ ПО ОБЕСПЕЧЕНИЮ ДОСТУПНОСТИ ОБЪЕКТОВ И УСЛУГ</a:t>
            </a:r>
            <a:endParaRPr lang="ru-RU" sz="24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тра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5486400"/>
            <a:ext cx="2743200" cy="137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285728"/>
            <a:ext cx="85011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КоАП</a:t>
            </a:r>
            <a:r>
              <a:rPr lang="ru-RU" b="1" dirty="0" smtClean="0">
                <a:solidFill>
                  <a:srgbClr val="0070C0"/>
                </a:solidFill>
              </a:rPr>
              <a:t> РФ ст. 14.8.</a:t>
            </a: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5. </a:t>
            </a:r>
            <a:r>
              <a:rPr lang="ru-RU" b="1" dirty="0" smtClean="0"/>
              <a:t>Отказ потребителю в предоставлении </a:t>
            </a:r>
            <a:r>
              <a:rPr lang="ru-RU" dirty="0" smtClean="0"/>
              <a:t>товаров (выполнении работ, оказании услуг) </a:t>
            </a:r>
            <a:r>
              <a:rPr lang="ru-RU" b="1" dirty="0" smtClean="0"/>
              <a:t>либо доступе</a:t>
            </a:r>
            <a:r>
              <a:rPr lang="ru-RU" dirty="0" smtClean="0"/>
              <a:t> к товарам (работам, услугам) </a:t>
            </a:r>
            <a:r>
              <a:rPr lang="ru-RU" b="1" dirty="0" smtClean="0"/>
              <a:t>по причинам, связанным с состоянием его здоровья, или ограничением жизнедеятельности, или его возрастом</a:t>
            </a:r>
            <a:r>
              <a:rPr lang="ru-RU" dirty="0" smtClean="0"/>
              <a:t>, кроме случаев, установленных законом, влечет наложение административного штрафа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на должностных лиц</a:t>
            </a:r>
            <a:r>
              <a:rPr lang="ru-RU" dirty="0" smtClean="0"/>
              <a:t> в размере </a:t>
            </a:r>
            <a:r>
              <a:rPr lang="ru-RU" dirty="0" smtClean="0">
                <a:solidFill>
                  <a:srgbClr val="C00000"/>
                </a:solidFill>
              </a:rPr>
              <a:t>от 30 000 до 50 000 </a:t>
            </a:r>
            <a:r>
              <a:rPr lang="ru-RU" dirty="0" smtClean="0"/>
              <a:t>рублей;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на юридических лиц </a:t>
            </a:r>
            <a:r>
              <a:rPr lang="ru-RU" dirty="0" smtClean="0"/>
              <a:t>- </a:t>
            </a:r>
            <a:r>
              <a:rPr lang="ru-RU" dirty="0" smtClean="0">
                <a:solidFill>
                  <a:srgbClr val="C00000"/>
                </a:solidFill>
              </a:rPr>
              <a:t>от 300 000 до 500 000 </a:t>
            </a:r>
            <a:r>
              <a:rPr lang="ru-RU" dirty="0" smtClean="0"/>
              <a:t>рублей.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Примечание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b="1" dirty="0"/>
              <a:t>В случае отказа двум и более потребителям </a:t>
            </a:r>
            <a:r>
              <a:rPr lang="ru-RU" dirty="0"/>
              <a:t>одновременно в предоставлении товаров (выполнении работ, оказании услуг</a:t>
            </a:r>
            <a:r>
              <a:rPr lang="ru-RU" b="1" dirty="0"/>
              <a:t>) либо доступе </a:t>
            </a:r>
            <a:r>
              <a:rPr lang="ru-RU" dirty="0"/>
              <a:t>к товарам (работам, услугам) </a:t>
            </a:r>
            <a:r>
              <a:rPr lang="ru-RU" b="1" dirty="0"/>
              <a:t>по причинам, связанным с состоянием их здоровья, или ограничением жизнедеятельности, или их возрастом</a:t>
            </a:r>
            <a:r>
              <a:rPr lang="ru-RU" dirty="0"/>
              <a:t>, либо в случае соответствующего неоднократного отказа одному или двум и более потребителям одновременно административная ответственность, предусмотренная частью </a:t>
            </a:r>
            <a:r>
              <a:rPr lang="ru-RU" dirty="0" smtClean="0"/>
              <a:t>5 настоящей </a:t>
            </a:r>
            <a:r>
              <a:rPr lang="ru-RU" dirty="0"/>
              <a:t>статьи, наступает за такой отказ каждому потребителю и за каждый случай такого отказа в отдельности.</a:t>
            </a:r>
            <a:endParaRPr lang="ru-RU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1504</TotalTime>
  <Words>1374</Words>
  <Application>Microsoft Office PowerPoint</Application>
  <PresentationFormat>Экран (4:3)</PresentationFormat>
  <Paragraphs>338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СОЗДАНИЕ  БЕЗБАРЬЕРНОЙ  СРЕДЫ  ДЛЯ  МАЛОМОБИЛЬНЫХ  ГРУПП  НАСЕЛЕНИЯ  НА ПРЕДПРИЯТИЯХ ТОРГОВЛИ</vt:lpstr>
      <vt:lpstr>ДОСТУПНАЯ   БЕЗБАРЬЕРНАЯ   СРЕДА</vt:lpstr>
      <vt:lpstr>ТИПЫ БАРЬЕРОВ</vt:lpstr>
      <vt:lpstr>Маломобильные группы населения МГН</vt:lpstr>
      <vt:lpstr>Маломобильные группы населения МГН</vt:lpstr>
      <vt:lpstr>НОРМАТИВНО-ПРАВОВОЕ РЕГУЛИРОВАНИЕ ОРГАНИЗАЦИИ БЕЗБАРЬЕРНОЙ СРЕДЫ в РФ на предприятиях торговли</vt:lpstr>
      <vt:lpstr>Слайд 7</vt:lpstr>
      <vt:lpstr>ОТВЕТСТВЕННОСТЬ ЗА НЕСОБЛЮДЕНИЕ ТРЕБОВАНИЙ ПО ОБЕСПЕЧЕНИЮ ДОСТУПНОСТИ ОБЪЕКТОВ И УСЛУГ</vt:lpstr>
      <vt:lpstr>Слайд 9</vt:lpstr>
      <vt:lpstr>ОСНОВНЫЕ СТРУКТУРНО-ФУНКЦИОНАЛЬНЫЕ ЗОНЫ ОБЪЕКТА ПРЕДПРИЯТИЯ ТОРГОВЛИ.</vt:lpstr>
      <vt:lpstr>  ПАРКОВКА. ОБЩИЕ ТРЕБОВАНИЯ.   </vt:lpstr>
      <vt:lpstr>Слайд 12</vt:lpstr>
      <vt:lpstr>Слайд 13</vt:lpstr>
      <vt:lpstr>ПРИМЕРЫ НЕКОРРЕКТНОГО ОБОЗНАЧЕНИЯ МЕСТ СТОЯНКИ АВТОМОБИЛЕЙ ДЛЯ ИНВАЛИДОВ</vt:lpstr>
      <vt:lpstr> ВНЕШНИЕ  ПУТИ ДВИЖЕНИЯ. ОБЩИЕ ТРЕБОВАНИЯ </vt:lpstr>
      <vt:lpstr>МЕСТА ОТДЫХА. ОБЩИЕ ТРЕБОВАНИЯ.</vt:lpstr>
      <vt:lpstr>ВХОДЫ В ЗДАНИЕ. ОБЩИЕ ТРЕБОВАНИЯ.</vt:lpstr>
      <vt:lpstr>Слайд 18</vt:lpstr>
      <vt:lpstr>ВНЕШНИЕ  ВХОДНЫЕ  ЛЕСТНИЦЫ</vt:lpstr>
      <vt:lpstr>ПРИМЕРЫ НЕКОРРЕКТНЫХ ВХОДНЫХ ГРУПП</vt:lpstr>
      <vt:lpstr>ПАНДУСЫ  ВНЕШНИЕ.  ОБЩИЕ ТРЕБОВАНИЯ</vt:lpstr>
      <vt:lpstr>СХЕМА  ПАНДУСА</vt:lpstr>
      <vt:lpstr>ПРИМЕРЫ НЕКОРРЕКТНОЙ УСТАНОВКИ ПОРУЧНЯ</vt:lpstr>
      <vt:lpstr>ПУТИ ДВИЖЕНИЯ  ВНУТРИ ЗДАНИЯ.  ОБЩИЕ ТРЕБОВАНИЯ.</vt:lpstr>
      <vt:lpstr>ЛЕСТНИЦЫ ВНУТРИ ЗДАНИЯ. ОБЩИЕ ТРЕБОВАНИЯ</vt:lpstr>
      <vt:lpstr>ЛИФТЫ,  ЭСКАЛАТОРЫ.  ОБЩИЕ ТРЕБОВАНИЯ.</vt:lpstr>
      <vt:lpstr>САНИТАРНО-БЫТОВЫЕ  ПОМЕЩЕНИЯ</vt:lpstr>
      <vt:lpstr>ДОСТУПНАЯ И УНИВЕРСАЛЬНАЯ КАБИНА. ОБЩИЕ ТРЕБОВАНИЯ </vt:lpstr>
      <vt:lpstr>ЗОНА ЦЕЛЕВОГО  НАЗНАЧЕНИЯ. ОБЩИЕ ТРЕБОВАНИЯ.</vt:lpstr>
      <vt:lpstr>СПАСИБО  ЗА 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 БЕЗБАРЬЕРНОЙ СРЕДЫ  ДЛЯ МАЛОМОБИЛЬНЫХ ГРУПП НАСЕЛЕНИЯ</dc:title>
  <dc:creator>Сергей</dc:creator>
  <cp:lastModifiedBy>Сергей</cp:lastModifiedBy>
  <cp:revision>264</cp:revision>
  <dcterms:created xsi:type="dcterms:W3CDTF">2021-05-30T16:06:17Z</dcterms:created>
  <dcterms:modified xsi:type="dcterms:W3CDTF">2021-06-03T22:22:12Z</dcterms:modified>
</cp:coreProperties>
</file>